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media/image18.svg" ContentType="image/svg+xml"/>
  <Override PartName="/ppt/media/media1.m4a" ContentType="audio/mp4"/>
  <Override PartName="/ppt/media/media10.m4a" ContentType="audio/mp4"/>
  <Override PartName="/ppt/media/media11.m4a" ContentType="audio/mp4"/>
  <Override PartName="/ppt/media/media12.m4a" ContentType="audio/mp4"/>
  <Override PartName="/ppt/media/media13.m4a" ContentType="audio/mp4"/>
  <Override PartName="/ppt/media/media14.m4a" ContentType="audio/mp4"/>
  <Override PartName="/ppt/media/media15.m4a" ContentType="audio/mp4"/>
  <Override PartName="/ppt/media/media16.m4a" ContentType="audio/mp4"/>
  <Override PartName="/ppt/media/media17.m4a" ContentType="audio/mp4"/>
  <Override PartName="/ppt/media/media18.m4a" ContentType="audio/mp4"/>
  <Override PartName="/ppt/media/media19.m4a" ContentType="audio/mp4"/>
  <Override PartName="/ppt/media/media2.m4a" ContentType="audio/mp4"/>
  <Override PartName="/ppt/media/media20.m4a" ContentType="audio/mp4"/>
  <Override PartName="/ppt/media/media21.m4a" ContentType="audio/mp4"/>
  <Override PartName="/ppt/media/media22.m4a" ContentType="audio/mp4"/>
  <Override PartName="/ppt/media/media23.m4a" ContentType="audio/mp4"/>
  <Override PartName="/ppt/media/media24.m4a" ContentType="audio/mp4"/>
  <Override PartName="/ppt/media/media25.m4a" ContentType="audio/mp4"/>
  <Override PartName="/ppt/media/media26.m4a" ContentType="audio/mp4"/>
  <Override PartName="/ppt/media/media27.m4a" ContentType="audio/mp4"/>
  <Override PartName="/ppt/media/media3.m4a" ContentType="audio/mp4"/>
  <Override PartName="/ppt/media/media4.m4a" ContentType="audio/mp4"/>
  <Override PartName="/ppt/media/media5.m4a" ContentType="audio/mp4"/>
  <Override PartName="/ppt/media/media6.m4a" ContentType="audio/mp4"/>
  <Override PartName="/ppt/media/media7.m4a" ContentType="audio/mp4"/>
  <Override PartName="/ppt/media/media8.m4a" ContentType="audio/mp4"/>
  <Override PartName="/ppt/media/media9.m4a" ContentType="audi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30"/>
  </p:notesMasterIdLst>
  <p:sldIdLst>
    <p:sldId id="256" r:id="rId3"/>
    <p:sldId id="265" r:id="rId4"/>
    <p:sldId id="1062" r:id="rId5"/>
    <p:sldId id="1054" r:id="rId6"/>
    <p:sldId id="257" r:id="rId7"/>
    <p:sldId id="259" r:id="rId8"/>
    <p:sldId id="1066" r:id="rId9"/>
    <p:sldId id="1055" r:id="rId10"/>
    <p:sldId id="260" r:id="rId11"/>
    <p:sldId id="261" r:id="rId12"/>
    <p:sldId id="262" r:id="rId13"/>
    <p:sldId id="258" r:id="rId14"/>
    <p:sldId id="1059" r:id="rId15"/>
    <p:sldId id="1073" r:id="rId16"/>
    <p:sldId id="1072" r:id="rId17"/>
    <p:sldId id="1061" r:id="rId18"/>
    <p:sldId id="276" r:id="rId19"/>
    <p:sldId id="1063" r:id="rId20"/>
    <p:sldId id="1064" r:id="rId21"/>
    <p:sldId id="1065" r:id="rId22"/>
    <p:sldId id="1067" r:id="rId23"/>
    <p:sldId id="1068" r:id="rId24"/>
    <p:sldId id="1069" r:id="rId25"/>
    <p:sldId id="1070" r:id="rId26"/>
    <p:sldId id="1071" r:id="rId27"/>
    <p:sldId id="1060" r:id="rId28"/>
    <p:sldId id="271" r:id="rId29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078"/>
    <p:restoredTop sz="94694"/>
  </p:normalViewPr>
  <p:slideViewPr>
    <p:cSldViewPr>
      <p:cViewPr varScale="1">
        <p:scale>
          <a:sx n="121" d="100"/>
          <a:sy n="121" d="100"/>
        </p:scale>
        <p:origin x="77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Book/" TargetMode="External"/><Relationship Id="rId2" Type="http://schemas.openxmlformats.org/officeDocument/2006/relationships/hyperlink" Target="https://learning.skills4eosc.eu/course/view.php?id=19" TargetMode="External"/><Relationship Id="rId3" Type="http://schemas.openxmlformats.org/officeDocument/2006/relationships/hyperlink" Target="https://fair-by-design-methodology.github.io/FAIR-by-Design_ToT/latest/" TargetMode="External"/><Relationship Id="rId4" Type="http://schemas.openxmlformats.org/officeDocument/2006/relationships/hyperlink" Target="https://github.com/FAIR-by-Design-Methodology/FAIR-by-Design_ToT" TargetMode="External"/><Relationship Id="rId5" Type="http://schemas.openxmlformats.org/officeDocument/2006/relationships/hyperlink" Target="https://github.com/FAIR-by-Design-Methodology/templates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Book/" TargetMode="External"/><Relationship Id="rId2" Type="http://schemas.openxmlformats.org/officeDocument/2006/relationships/hyperlink" Target="https://learning.skills4eosc.eu/course/view.php?id=19" TargetMode="External"/><Relationship Id="rId3" Type="http://schemas.openxmlformats.org/officeDocument/2006/relationships/hyperlink" Target="https://fair-by-design-methodology.github.io/FAIR-by-Design_ToT/latest/" TargetMode="External"/><Relationship Id="rId4" Type="http://schemas.openxmlformats.org/officeDocument/2006/relationships/hyperlink" Target="https://github.com/FAIR-by-Design-Methodology/FAIR-by-Design_ToT" TargetMode="External"/><Relationship Id="rId5" Type="http://schemas.openxmlformats.org/officeDocument/2006/relationships/hyperlink" Target="https://github.com/FAIR-by-Design-Methodology/template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9AE719-7FAD-493C-A80D-BFA013A611B4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1AE120-A3F8-4EA5-8649-6B9AB7F2C9DA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Up-to-Date Methodology</a:t>
          </a:r>
          <a:endParaRPr lang="en-US" sz="1800" dirty="0">
            <a:solidFill>
              <a:schemeClr val="tx1"/>
            </a:solidFill>
          </a:endParaRPr>
        </a:p>
      </dgm:t>
    </dgm:pt>
    <dgm:pt modelId="{92135ECA-D539-4F89-AAEA-54E0C6F6B1A3}" type="parTrans" cxnId="{5A2A6798-BD78-404A-9844-0BEBA95A48F7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88F8F484-EDAB-493B-B024-5436CE044F15}" type="sibTrans" cxnId="{5A2A6798-BD78-404A-9844-0BEBA95A48F7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D69E76E7-39CE-4BAA-881E-7990AD778096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1800" dirty="0">
              <a:solidFill>
                <a:schemeClr val="tx1"/>
              </a:solidFill>
            </a:rPr>
            <a:t> </a:t>
          </a:r>
          <a:endParaRPr lang="en-US" sz="1800" dirty="0">
            <a:solidFill>
              <a:schemeClr val="tx1"/>
            </a:solidFill>
          </a:endParaRPr>
        </a:p>
      </dgm:t>
    </dgm:pt>
    <dgm:pt modelId="{25737657-213A-4997-B282-F3D4FDF32A3F}" type="parTrans" cxnId="{C052B721-CFA3-45AD-9BB9-D43567067BCA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6DB2A8FA-7DF0-494B-A8BB-15B81A169EC3}" type="sibTrans" cxnId="{C052B721-CFA3-45AD-9BB9-D43567067BCA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7A14306C-EA87-4E31-B578-0BC9982BDDC3}">
      <dgm:prSet custT="1"/>
      <dgm:spPr>
        <a:solidFill>
          <a:srgbClr val="E6017D"/>
        </a:solidFill>
      </dgm:spPr>
      <dgm:t>
        <a:bodyPr/>
        <a:lstStyle/>
        <a:p>
          <a:r>
            <a:rPr lang="en-GB" sz="1800" dirty="0" err="1">
              <a:solidFill>
                <a:schemeClr val="tx1"/>
              </a:solidFill>
            </a:rPr>
            <a:t>ToT</a:t>
          </a:r>
          <a:r>
            <a:rPr lang="en-GB" sz="1800" dirty="0">
              <a:solidFill>
                <a:schemeClr val="tx1"/>
              </a:solidFill>
            </a:rPr>
            <a:t> course on Skills4EOSC LMS</a:t>
          </a:r>
          <a:endParaRPr lang="en-US" sz="1800" dirty="0">
            <a:solidFill>
              <a:schemeClr val="tx1"/>
            </a:solidFill>
          </a:endParaRPr>
        </a:p>
      </dgm:t>
    </dgm:pt>
    <dgm:pt modelId="{CACA2A04-2DBB-4641-BBBB-00EB73F08C98}" type="parTrans" cxnId="{E143EE93-A7CB-4598-B8CB-47E17B8679BA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248C7090-F3A0-487E-BFFF-150D51C30F3D}" type="sibTrans" cxnId="{E143EE93-A7CB-4598-B8CB-47E17B8679BA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9AF89D0E-8FA5-41F2-81BC-9C73A256F413}">
      <dgm:prSet custT="1"/>
      <dgm:spPr>
        <a:ln>
          <a:solidFill>
            <a:srgbClr val="E6017D"/>
          </a:solidFill>
        </a:ln>
      </dgm:spPr>
      <dgm:t>
        <a:bodyPr/>
        <a:lstStyle/>
        <a:p>
          <a:r>
            <a:rPr lang="en-GB" sz="18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1800" dirty="0">
              <a:solidFill>
                <a:schemeClr val="tx1"/>
              </a:solidFill>
            </a:rPr>
            <a:t> </a:t>
          </a:r>
          <a:endParaRPr lang="en-US" sz="1800" dirty="0">
            <a:solidFill>
              <a:schemeClr val="tx1"/>
            </a:solidFill>
          </a:endParaRPr>
        </a:p>
      </dgm:t>
    </dgm:pt>
    <dgm:pt modelId="{A3382B08-F147-4869-9894-EBAC662D4341}" type="parTrans" cxnId="{6C9284BB-9220-4FCF-885E-6B354C21B089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CF34951C-12F9-4CB1-AFC2-35717ABA0880}" type="sibTrans" cxnId="{6C9284BB-9220-4FCF-885E-6B354C21B089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C38B581C-D202-4F22-938A-D031BD03AA41}">
      <dgm:prSet custT="1"/>
      <dgm:spPr>
        <a:solidFill>
          <a:schemeClr val="accent6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Training </a:t>
          </a:r>
          <a:r>
            <a:rPr lang="en-GB" sz="1800" dirty="0" err="1">
              <a:solidFill>
                <a:schemeClr val="tx1"/>
              </a:solidFill>
            </a:rPr>
            <a:t>GitBook</a:t>
          </a:r>
          <a:endParaRPr lang="en-US" sz="1800" dirty="0">
            <a:solidFill>
              <a:schemeClr val="tx1"/>
            </a:solidFill>
          </a:endParaRPr>
        </a:p>
      </dgm:t>
    </dgm:pt>
    <dgm:pt modelId="{F3A0D3F8-4D7D-474B-832A-76088126F422}" type="parTrans" cxnId="{AEB7E0B9-D006-47C2-AD0E-CC8DA3AA9081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CF69CC28-2D60-45EE-B465-34331FB7B2F2}" type="sibTrans" cxnId="{AEB7E0B9-D006-47C2-AD0E-CC8DA3AA9081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B4C416B4-9137-413B-8F51-4540E0215BD1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1800" dirty="0">
            <a:solidFill>
              <a:schemeClr val="tx1"/>
            </a:solidFill>
          </a:endParaRPr>
        </a:p>
      </dgm:t>
    </dgm:pt>
    <dgm:pt modelId="{8D3010CD-7D94-4C67-A1F2-7209C48E3BDC}" type="parTrans" cxnId="{4E81A465-BAFD-47AE-8575-97E358977BC5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9921CE3F-E6D9-4080-A590-8F2513F2965E}" type="sibTrans" cxnId="{4E81A465-BAFD-47AE-8575-97E358977BC5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EFAABF83-D339-405C-A706-4DC82279747B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GitHub</a:t>
          </a:r>
          <a:endParaRPr lang="en-US" sz="1800" dirty="0">
            <a:solidFill>
              <a:schemeClr val="tx1"/>
            </a:solidFill>
          </a:endParaRPr>
        </a:p>
      </dgm:t>
    </dgm:pt>
    <dgm:pt modelId="{DE8F03FE-7816-49DC-B763-9AFD090B58FD}" type="parTrans" cxnId="{FC9F2BBE-8085-4641-B7DA-6EB083E86C39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8ABE9BB9-85D1-4172-9CC7-5B45BA3B3AEC}" type="sibTrans" cxnId="{FC9F2BBE-8085-4641-B7DA-6EB083E86C39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87CC3256-32AA-4BA7-AC5B-E6251F88824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https://github.com/FAIR-by-Design-Methodology/FAIR-by-Design_ToT</a:t>
          </a:r>
          <a:r>
            <a:rPr lang="en-GB" sz="1800" dirty="0">
              <a:solidFill>
                <a:schemeClr val="tx1"/>
              </a:solidFill>
            </a:rPr>
            <a:t>  </a:t>
          </a:r>
          <a:endParaRPr lang="en-US" sz="1800" dirty="0">
            <a:solidFill>
              <a:schemeClr val="tx1"/>
            </a:solidFill>
          </a:endParaRPr>
        </a:p>
      </dgm:t>
    </dgm:pt>
    <dgm:pt modelId="{93FF324D-68D9-42C6-9FB0-8FCBBAB6CB88}" type="parTrans" cxnId="{1E1762D6-C14C-4736-98DC-8F16D7441251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3B634EA0-60F2-49D0-9BE9-5DB79955972C}" type="sibTrans" cxnId="{1E1762D6-C14C-4736-98DC-8F16D7441251}">
      <dgm:prSet/>
      <dgm:spPr/>
      <dgm:t>
        <a:bodyPr/>
        <a:lstStyle/>
        <a:p>
          <a:endParaRPr lang="en-US" sz="2000">
            <a:solidFill>
              <a:schemeClr val="tx1"/>
            </a:solidFill>
          </a:endParaRPr>
        </a:p>
      </dgm:t>
    </dgm:pt>
    <dgm:pt modelId="{E8BAF6D8-07E2-934F-8B91-3D0CDF3C5B5A}">
      <dgm:prSet custT="1"/>
      <dgm:spPr>
        <a:solidFill>
          <a:schemeClr val="accent2"/>
        </a:solidFill>
      </dgm:spPr>
      <dgm:t>
        <a:bodyPr/>
        <a:lstStyle/>
        <a:p>
          <a:r>
            <a:rPr lang="en-US" sz="1800" dirty="0">
              <a:solidFill>
                <a:schemeClr val="tx1"/>
              </a:solidFill>
            </a:rPr>
            <a:t>Templates GitHub repo</a:t>
          </a:r>
        </a:p>
      </dgm:t>
    </dgm:pt>
    <dgm:pt modelId="{F370C7DC-2CC2-304D-AC63-3772EC024656}" type="parTrans" cxnId="{EFD6F867-F8E8-CE4B-AB8F-230E7E446F01}">
      <dgm:prSet/>
      <dgm:spPr/>
      <dgm:t>
        <a:bodyPr/>
        <a:lstStyle/>
        <a:p>
          <a:endParaRPr lang="en-GB" sz="2000"/>
        </a:p>
      </dgm:t>
    </dgm:pt>
    <dgm:pt modelId="{90451C7F-DEFF-6C49-A63B-051BF07BA047}" type="sibTrans" cxnId="{EFD6F867-F8E8-CE4B-AB8F-230E7E446F01}">
      <dgm:prSet/>
      <dgm:spPr/>
      <dgm:t>
        <a:bodyPr/>
        <a:lstStyle/>
        <a:p>
          <a:endParaRPr lang="en-GB" sz="2000"/>
        </a:p>
      </dgm:t>
    </dgm:pt>
    <dgm:pt modelId="{DBA68376-6197-5B45-AF69-07A155F09FC9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  <a:hlinkClick xmlns:r="http://schemas.openxmlformats.org/officeDocument/2006/relationships" r:id="rId5"/>
            </a:rPr>
            <a:t>https://github.com/FAIR-by-Design-Methodology/templates</a:t>
          </a:r>
          <a:r>
            <a:rPr lang="en-GB" sz="1800" dirty="0">
              <a:solidFill>
                <a:schemeClr val="tx1"/>
              </a:solidFill>
            </a:rPr>
            <a:t> </a:t>
          </a:r>
          <a:endParaRPr lang="en-US" sz="1800" dirty="0">
            <a:solidFill>
              <a:schemeClr val="tx1"/>
            </a:solidFill>
          </a:endParaRPr>
        </a:p>
      </dgm:t>
    </dgm:pt>
    <dgm:pt modelId="{FC84E25D-6156-9148-8F8E-D68B966989FB}" type="parTrans" cxnId="{5C75BABC-EAB7-574B-A930-2645E3B595F5}">
      <dgm:prSet/>
      <dgm:spPr/>
      <dgm:t>
        <a:bodyPr/>
        <a:lstStyle/>
        <a:p>
          <a:endParaRPr lang="en-GB" sz="2000"/>
        </a:p>
      </dgm:t>
    </dgm:pt>
    <dgm:pt modelId="{146BB02C-C42D-F949-B7B9-D431FD22BD71}" type="sibTrans" cxnId="{5C75BABC-EAB7-574B-A930-2645E3B595F5}">
      <dgm:prSet/>
      <dgm:spPr/>
      <dgm:t>
        <a:bodyPr/>
        <a:lstStyle/>
        <a:p>
          <a:endParaRPr lang="en-GB" sz="2000"/>
        </a:p>
      </dgm:t>
    </dgm:pt>
    <dgm:pt modelId="{E01810D3-796A-4E4A-AC18-CFE91ED9CE43}" type="pres">
      <dgm:prSet presAssocID="{309AE719-7FAD-493C-A80D-BFA013A611B4}" presName="linear" presStyleCnt="0">
        <dgm:presLayoutVars>
          <dgm:dir/>
          <dgm:animLvl val="lvl"/>
          <dgm:resizeHandles val="exact"/>
        </dgm:presLayoutVars>
      </dgm:prSet>
      <dgm:spPr/>
    </dgm:pt>
    <dgm:pt modelId="{3030E55F-0A0D-7E4D-BA71-7482CC4C8C44}" type="pres">
      <dgm:prSet presAssocID="{BE1AE120-A3F8-4EA5-8649-6B9AB7F2C9DA}" presName="parentLin" presStyleCnt="0"/>
      <dgm:spPr/>
    </dgm:pt>
    <dgm:pt modelId="{E2422CD8-6265-C541-B18E-3C595E34146C}" type="pres">
      <dgm:prSet presAssocID="{BE1AE120-A3F8-4EA5-8649-6B9AB7F2C9DA}" presName="parentLeftMargin" presStyleLbl="node1" presStyleIdx="0" presStyleCnt="4"/>
      <dgm:spPr/>
    </dgm:pt>
    <dgm:pt modelId="{3BC7E479-2F46-754D-B9E9-A5B90E9AE70A}" type="pres">
      <dgm:prSet presAssocID="{BE1AE120-A3F8-4EA5-8649-6B9AB7F2C9D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41A347C-C171-2B4C-95CC-A0DC726642B8}" type="pres">
      <dgm:prSet presAssocID="{BE1AE120-A3F8-4EA5-8649-6B9AB7F2C9DA}" presName="negativeSpace" presStyleCnt="0"/>
      <dgm:spPr/>
    </dgm:pt>
    <dgm:pt modelId="{4A66173A-CD99-114C-B06B-0453E09FD5AB}" type="pres">
      <dgm:prSet presAssocID="{BE1AE120-A3F8-4EA5-8649-6B9AB7F2C9DA}" presName="childText" presStyleLbl="conFgAcc1" presStyleIdx="0" presStyleCnt="4">
        <dgm:presLayoutVars>
          <dgm:bulletEnabled val="1"/>
        </dgm:presLayoutVars>
      </dgm:prSet>
      <dgm:spPr/>
    </dgm:pt>
    <dgm:pt modelId="{2CE85246-33FA-C744-BC93-5D343D20A284}" type="pres">
      <dgm:prSet presAssocID="{88F8F484-EDAB-493B-B024-5436CE044F15}" presName="spaceBetweenRectangles" presStyleCnt="0"/>
      <dgm:spPr/>
    </dgm:pt>
    <dgm:pt modelId="{02939BF8-09A2-2A4C-8BD9-3F9EB3B2D95F}" type="pres">
      <dgm:prSet presAssocID="{7A14306C-EA87-4E31-B578-0BC9982BDDC3}" presName="parentLin" presStyleCnt="0"/>
      <dgm:spPr/>
    </dgm:pt>
    <dgm:pt modelId="{229F6BC7-DD66-BE40-AC40-01A048061FDC}" type="pres">
      <dgm:prSet presAssocID="{7A14306C-EA87-4E31-B578-0BC9982BDDC3}" presName="parentLeftMargin" presStyleLbl="node1" presStyleIdx="0" presStyleCnt="4"/>
      <dgm:spPr/>
    </dgm:pt>
    <dgm:pt modelId="{49F9F2C0-489A-3D40-9BE5-5FD260308A38}" type="pres">
      <dgm:prSet presAssocID="{7A14306C-EA87-4E31-B578-0BC9982BDDC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E749A9D-2984-3940-8241-7DC920133955}" type="pres">
      <dgm:prSet presAssocID="{7A14306C-EA87-4E31-B578-0BC9982BDDC3}" presName="negativeSpace" presStyleCnt="0"/>
      <dgm:spPr/>
    </dgm:pt>
    <dgm:pt modelId="{C13767F1-31D5-EE45-B4A0-DC670019352B}" type="pres">
      <dgm:prSet presAssocID="{7A14306C-EA87-4E31-B578-0BC9982BDDC3}" presName="childText" presStyleLbl="conFgAcc1" presStyleIdx="1" presStyleCnt="4">
        <dgm:presLayoutVars>
          <dgm:bulletEnabled val="1"/>
        </dgm:presLayoutVars>
      </dgm:prSet>
      <dgm:spPr/>
    </dgm:pt>
    <dgm:pt modelId="{4595C650-6B58-DB47-A5AD-18052B9E3A67}" type="pres">
      <dgm:prSet presAssocID="{248C7090-F3A0-487E-BFFF-150D51C30F3D}" presName="spaceBetweenRectangles" presStyleCnt="0"/>
      <dgm:spPr/>
    </dgm:pt>
    <dgm:pt modelId="{C7614578-F935-BA4A-97DB-B3D784287DAE}" type="pres">
      <dgm:prSet presAssocID="{C38B581C-D202-4F22-938A-D031BD03AA41}" presName="parentLin" presStyleCnt="0"/>
      <dgm:spPr/>
    </dgm:pt>
    <dgm:pt modelId="{BD2D3180-0045-AD45-821D-DE882C2C906B}" type="pres">
      <dgm:prSet presAssocID="{C38B581C-D202-4F22-938A-D031BD03AA41}" presName="parentLeftMargin" presStyleLbl="node1" presStyleIdx="1" presStyleCnt="4"/>
      <dgm:spPr/>
    </dgm:pt>
    <dgm:pt modelId="{2F88E871-2C14-5A42-A3BF-3BAD0BABAC1C}" type="pres">
      <dgm:prSet presAssocID="{C38B581C-D202-4F22-938A-D031BD03AA4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8F3869F-2585-3641-A0B5-7137FDD903EA}" type="pres">
      <dgm:prSet presAssocID="{C38B581C-D202-4F22-938A-D031BD03AA41}" presName="negativeSpace" presStyleCnt="0"/>
      <dgm:spPr/>
    </dgm:pt>
    <dgm:pt modelId="{7AA6639C-5A42-CE46-8E05-DB2A016C3CBC}" type="pres">
      <dgm:prSet presAssocID="{C38B581C-D202-4F22-938A-D031BD03AA41}" presName="childText" presStyleLbl="conFgAcc1" presStyleIdx="2" presStyleCnt="4">
        <dgm:presLayoutVars>
          <dgm:bulletEnabled val="1"/>
        </dgm:presLayoutVars>
      </dgm:prSet>
      <dgm:spPr/>
    </dgm:pt>
    <dgm:pt modelId="{AA1F14BF-9E46-984F-AFED-5D01FB6263F1}" type="pres">
      <dgm:prSet presAssocID="{CF69CC28-2D60-45EE-B465-34331FB7B2F2}" presName="spaceBetweenRectangles" presStyleCnt="0"/>
      <dgm:spPr/>
    </dgm:pt>
    <dgm:pt modelId="{9CA12347-298B-8244-B715-E085CC088BC0}" type="pres">
      <dgm:prSet presAssocID="{E8BAF6D8-07E2-934F-8B91-3D0CDF3C5B5A}" presName="parentLin" presStyleCnt="0"/>
      <dgm:spPr/>
    </dgm:pt>
    <dgm:pt modelId="{4867A35B-4AA7-894E-96D8-D4B36D2A8CBE}" type="pres">
      <dgm:prSet presAssocID="{E8BAF6D8-07E2-934F-8B91-3D0CDF3C5B5A}" presName="parentLeftMargin" presStyleLbl="node1" presStyleIdx="2" presStyleCnt="4"/>
      <dgm:spPr/>
    </dgm:pt>
    <dgm:pt modelId="{D58B6D95-D080-6347-850D-B812E4F6E8EE}" type="pres">
      <dgm:prSet presAssocID="{E8BAF6D8-07E2-934F-8B91-3D0CDF3C5B5A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B273803-58D9-5349-B13B-B6A55511AC4B}" type="pres">
      <dgm:prSet presAssocID="{E8BAF6D8-07E2-934F-8B91-3D0CDF3C5B5A}" presName="negativeSpace" presStyleCnt="0"/>
      <dgm:spPr/>
    </dgm:pt>
    <dgm:pt modelId="{E6E1EAC6-5953-AB40-9B3F-2A41365526F7}" type="pres">
      <dgm:prSet presAssocID="{E8BAF6D8-07E2-934F-8B91-3D0CDF3C5B5A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EBAE5A11-C576-3D47-8977-39149A9D6143}" type="presOf" srcId="{BE1AE120-A3F8-4EA5-8649-6B9AB7F2C9DA}" destId="{3BC7E479-2F46-754D-B9E9-A5B90E9AE70A}" srcOrd="1" destOrd="0" presId="urn:microsoft.com/office/officeart/2005/8/layout/list1"/>
    <dgm:cxn modelId="{D508261A-C03E-3F47-9B0C-DC721D8CE255}" type="presOf" srcId="{EFAABF83-D339-405C-A706-4DC82279747B}" destId="{7AA6639C-5A42-CE46-8E05-DB2A016C3CBC}" srcOrd="0" destOrd="1" presId="urn:microsoft.com/office/officeart/2005/8/layout/list1"/>
    <dgm:cxn modelId="{C052B721-CFA3-45AD-9BB9-D43567067BCA}" srcId="{BE1AE120-A3F8-4EA5-8649-6B9AB7F2C9DA}" destId="{D69E76E7-39CE-4BAA-881E-7990AD778096}" srcOrd="0" destOrd="0" parTransId="{25737657-213A-4997-B282-F3D4FDF32A3F}" sibTransId="{6DB2A8FA-7DF0-494B-A8BB-15B81A169EC3}"/>
    <dgm:cxn modelId="{61FDB636-B6CB-B349-BE60-CE810B8CAB21}" type="presOf" srcId="{DBA68376-6197-5B45-AF69-07A155F09FC9}" destId="{E6E1EAC6-5953-AB40-9B3F-2A41365526F7}" srcOrd="0" destOrd="0" presId="urn:microsoft.com/office/officeart/2005/8/layout/list1"/>
    <dgm:cxn modelId="{D3783E4A-12BA-4749-A2F4-1B4FDA567EB1}" type="presOf" srcId="{7A14306C-EA87-4E31-B578-0BC9982BDDC3}" destId="{49F9F2C0-489A-3D40-9BE5-5FD260308A38}" srcOrd="1" destOrd="0" presId="urn:microsoft.com/office/officeart/2005/8/layout/list1"/>
    <dgm:cxn modelId="{866E7151-80EE-6A46-8C4B-EE62D915D773}" type="presOf" srcId="{E8BAF6D8-07E2-934F-8B91-3D0CDF3C5B5A}" destId="{D58B6D95-D080-6347-850D-B812E4F6E8EE}" srcOrd="1" destOrd="0" presId="urn:microsoft.com/office/officeart/2005/8/layout/list1"/>
    <dgm:cxn modelId="{ADF5BA56-C677-024A-B573-48712DDBA8FB}" type="presOf" srcId="{309AE719-7FAD-493C-A80D-BFA013A611B4}" destId="{E01810D3-796A-4E4A-AC18-CFE91ED9CE43}" srcOrd="0" destOrd="0" presId="urn:microsoft.com/office/officeart/2005/8/layout/list1"/>
    <dgm:cxn modelId="{4E81A465-BAFD-47AE-8575-97E358977BC5}" srcId="{C38B581C-D202-4F22-938A-D031BD03AA41}" destId="{B4C416B4-9137-413B-8F51-4540E0215BD1}" srcOrd="0" destOrd="0" parTransId="{8D3010CD-7D94-4C67-A1F2-7209C48E3BDC}" sibTransId="{9921CE3F-E6D9-4080-A590-8F2513F2965E}"/>
    <dgm:cxn modelId="{B36BF066-71D9-5141-9468-2CBE0CA0978B}" type="presOf" srcId="{9AF89D0E-8FA5-41F2-81BC-9C73A256F413}" destId="{C13767F1-31D5-EE45-B4A0-DC670019352B}" srcOrd="0" destOrd="0" presId="urn:microsoft.com/office/officeart/2005/8/layout/list1"/>
    <dgm:cxn modelId="{EFD6F867-F8E8-CE4B-AB8F-230E7E446F01}" srcId="{309AE719-7FAD-493C-A80D-BFA013A611B4}" destId="{E8BAF6D8-07E2-934F-8B91-3D0CDF3C5B5A}" srcOrd="3" destOrd="0" parTransId="{F370C7DC-2CC2-304D-AC63-3772EC024656}" sibTransId="{90451C7F-DEFF-6C49-A63B-051BF07BA047}"/>
    <dgm:cxn modelId="{36CE176D-5B37-FF4A-8B78-03A2A2E7C3CF}" type="presOf" srcId="{C38B581C-D202-4F22-938A-D031BD03AA41}" destId="{BD2D3180-0045-AD45-821D-DE882C2C906B}" srcOrd="0" destOrd="0" presId="urn:microsoft.com/office/officeart/2005/8/layout/list1"/>
    <dgm:cxn modelId="{0F839B74-A2F6-4742-B85B-72C9217DEC6E}" type="presOf" srcId="{C38B581C-D202-4F22-938A-D031BD03AA41}" destId="{2F88E871-2C14-5A42-A3BF-3BAD0BABAC1C}" srcOrd="1" destOrd="0" presId="urn:microsoft.com/office/officeart/2005/8/layout/list1"/>
    <dgm:cxn modelId="{BB62457C-2357-6942-9DC2-1924548BC24F}" type="presOf" srcId="{B4C416B4-9137-413B-8F51-4540E0215BD1}" destId="{7AA6639C-5A42-CE46-8E05-DB2A016C3CBC}" srcOrd="0" destOrd="0" presId="urn:microsoft.com/office/officeart/2005/8/layout/list1"/>
    <dgm:cxn modelId="{AF6D0183-C27E-364A-A0EC-8077EEC80DA0}" type="presOf" srcId="{BE1AE120-A3F8-4EA5-8649-6B9AB7F2C9DA}" destId="{E2422CD8-6265-C541-B18E-3C595E34146C}" srcOrd="0" destOrd="0" presId="urn:microsoft.com/office/officeart/2005/8/layout/list1"/>
    <dgm:cxn modelId="{E143EE93-A7CB-4598-B8CB-47E17B8679BA}" srcId="{309AE719-7FAD-493C-A80D-BFA013A611B4}" destId="{7A14306C-EA87-4E31-B578-0BC9982BDDC3}" srcOrd="1" destOrd="0" parTransId="{CACA2A04-2DBB-4641-BBBB-00EB73F08C98}" sibTransId="{248C7090-F3A0-487E-BFFF-150D51C30F3D}"/>
    <dgm:cxn modelId="{5A2A6798-BD78-404A-9844-0BEBA95A48F7}" srcId="{309AE719-7FAD-493C-A80D-BFA013A611B4}" destId="{BE1AE120-A3F8-4EA5-8649-6B9AB7F2C9DA}" srcOrd="0" destOrd="0" parTransId="{92135ECA-D539-4F89-AAEA-54E0C6F6B1A3}" sibTransId="{88F8F484-EDAB-493B-B024-5436CE044F15}"/>
    <dgm:cxn modelId="{9EDB119E-06F5-B243-8CBC-14A4B98F2421}" type="presOf" srcId="{7A14306C-EA87-4E31-B578-0BC9982BDDC3}" destId="{229F6BC7-DD66-BE40-AC40-01A048061FDC}" srcOrd="0" destOrd="0" presId="urn:microsoft.com/office/officeart/2005/8/layout/list1"/>
    <dgm:cxn modelId="{11B88BB2-AF5D-D549-8A5E-66775DC45C17}" type="presOf" srcId="{E8BAF6D8-07E2-934F-8B91-3D0CDF3C5B5A}" destId="{4867A35B-4AA7-894E-96D8-D4B36D2A8CBE}" srcOrd="0" destOrd="0" presId="urn:microsoft.com/office/officeart/2005/8/layout/list1"/>
    <dgm:cxn modelId="{AEB7E0B9-D006-47C2-AD0E-CC8DA3AA9081}" srcId="{309AE719-7FAD-493C-A80D-BFA013A611B4}" destId="{C38B581C-D202-4F22-938A-D031BD03AA41}" srcOrd="2" destOrd="0" parTransId="{F3A0D3F8-4D7D-474B-832A-76088126F422}" sibTransId="{CF69CC28-2D60-45EE-B465-34331FB7B2F2}"/>
    <dgm:cxn modelId="{6C9284BB-9220-4FCF-885E-6B354C21B089}" srcId="{7A14306C-EA87-4E31-B578-0BC9982BDDC3}" destId="{9AF89D0E-8FA5-41F2-81BC-9C73A256F413}" srcOrd="0" destOrd="0" parTransId="{A3382B08-F147-4869-9894-EBAC662D4341}" sibTransId="{CF34951C-12F9-4CB1-AFC2-35717ABA0880}"/>
    <dgm:cxn modelId="{5C75BABC-EAB7-574B-A930-2645E3B595F5}" srcId="{E8BAF6D8-07E2-934F-8B91-3D0CDF3C5B5A}" destId="{DBA68376-6197-5B45-AF69-07A155F09FC9}" srcOrd="0" destOrd="0" parTransId="{FC84E25D-6156-9148-8F8E-D68B966989FB}" sibTransId="{146BB02C-C42D-F949-B7B9-D431FD22BD71}"/>
    <dgm:cxn modelId="{FC9F2BBE-8085-4641-B7DA-6EB083E86C39}" srcId="{C38B581C-D202-4F22-938A-D031BD03AA41}" destId="{EFAABF83-D339-405C-A706-4DC82279747B}" srcOrd="1" destOrd="0" parTransId="{DE8F03FE-7816-49DC-B763-9AFD090B58FD}" sibTransId="{8ABE9BB9-85D1-4172-9CC7-5B45BA3B3AEC}"/>
    <dgm:cxn modelId="{1E1762D6-C14C-4736-98DC-8F16D7441251}" srcId="{EFAABF83-D339-405C-A706-4DC82279747B}" destId="{87CC3256-32AA-4BA7-AC5B-E6251F888243}" srcOrd="0" destOrd="0" parTransId="{93FF324D-68D9-42C6-9FB0-8FCBBAB6CB88}" sibTransId="{3B634EA0-60F2-49D0-9BE9-5DB79955972C}"/>
    <dgm:cxn modelId="{C46714D9-E6D5-2A49-A5E4-146082821BC6}" type="presOf" srcId="{D69E76E7-39CE-4BAA-881E-7990AD778096}" destId="{4A66173A-CD99-114C-B06B-0453E09FD5AB}" srcOrd="0" destOrd="0" presId="urn:microsoft.com/office/officeart/2005/8/layout/list1"/>
    <dgm:cxn modelId="{66E3CCF5-92A7-6C48-80F9-134206755BF4}" type="presOf" srcId="{87CC3256-32AA-4BA7-AC5B-E6251F888243}" destId="{7AA6639C-5A42-CE46-8E05-DB2A016C3CBC}" srcOrd="0" destOrd="2" presId="urn:microsoft.com/office/officeart/2005/8/layout/list1"/>
    <dgm:cxn modelId="{29A0A66D-C75E-AC4A-BDDB-28F7E760ECC5}" type="presParOf" srcId="{E01810D3-796A-4E4A-AC18-CFE91ED9CE43}" destId="{3030E55F-0A0D-7E4D-BA71-7482CC4C8C44}" srcOrd="0" destOrd="0" presId="urn:microsoft.com/office/officeart/2005/8/layout/list1"/>
    <dgm:cxn modelId="{866FBE62-4583-4747-AEEE-0457F398512A}" type="presParOf" srcId="{3030E55F-0A0D-7E4D-BA71-7482CC4C8C44}" destId="{E2422CD8-6265-C541-B18E-3C595E34146C}" srcOrd="0" destOrd="0" presId="urn:microsoft.com/office/officeart/2005/8/layout/list1"/>
    <dgm:cxn modelId="{963E8F08-E513-2949-9798-3336E414158E}" type="presParOf" srcId="{3030E55F-0A0D-7E4D-BA71-7482CC4C8C44}" destId="{3BC7E479-2F46-754D-B9E9-A5B90E9AE70A}" srcOrd="1" destOrd="0" presId="urn:microsoft.com/office/officeart/2005/8/layout/list1"/>
    <dgm:cxn modelId="{14E9EA57-F8B7-5D40-96D6-8F2B2A3E8198}" type="presParOf" srcId="{E01810D3-796A-4E4A-AC18-CFE91ED9CE43}" destId="{641A347C-C171-2B4C-95CC-A0DC726642B8}" srcOrd="1" destOrd="0" presId="urn:microsoft.com/office/officeart/2005/8/layout/list1"/>
    <dgm:cxn modelId="{3D7C7E8D-3A5B-8042-8285-5A586F8D7265}" type="presParOf" srcId="{E01810D3-796A-4E4A-AC18-CFE91ED9CE43}" destId="{4A66173A-CD99-114C-B06B-0453E09FD5AB}" srcOrd="2" destOrd="0" presId="urn:microsoft.com/office/officeart/2005/8/layout/list1"/>
    <dgm:cxn modelId="{CCAD0A3A-208A-7549-A01D-342E14526F66}" type="presParOf" srcId="{E01810D3-796A-4E4A-AC18-CFE91ED9CE43}" destId="{2CE85246-33FA-C744-BC93-5D343D20A284}" srcOrd="3" destOrd="0" presId="urn:microsoft.com/office/officeart/2005/8/layout/list1"/>
    <dgm:cxn modelId="{B24238C7-E40C-134C-B81C-2A0A65D738DF}" type="presParOf" srcId="{E01810D3-796A-4E4A-AC18-CFE91ED9CE43}" destId="{02939BF8-09A2-2A4C-8BD9-3F9EB3B2D95F}" srcOrd="4" destOrd="0" presId="urn:microsoft.com/office/officeart/2005/8/layout/list1"/>
    <dgm:cxn modelId="{C8F4A4B4-6B0D-FD49-9753-603A7E95363D}" type="presParOf" srcId="{02939BF8-09A2-2A4C-8BD9-3F9EB3B2D95F}" destId="{229F6BC7-DD66-BE40-AC40-01A048061FDC}" srcOrd="0" destOrd="0" presId="urn:microsoft.com/office/officeart/2005/8/layout/list1"/>
    <dgm:cxn modelId="{D66FC174-AE2C-4242-9778-71E21BF363CF}" type="presParOf" srcId="{02939BF8-09A2-2A4C-8BD9-3F9EB3B2D95F}" destId="{49F9F2C0-489A-3D40-9BE5-5FD260308A38}" srcOrd="1" destOrd="0" presId="urn:microsoft.com/office/officeart/2005/8/layout/list1"/>
    <dgm:cxn modelId="{6D2413A0-7041-9041-9143-941D14E15A85}" type="presParOf" srcId="{E01810D3-796A-4E4A-AC18-CFE91ED9CE43}" destId="{9E749A9D-2984-3940-8241-7DC920133955}" srcOrd="5" destOrd="0" presId="urn:microsoft.com/office/officeart/2005/8/layout/list1"/>
    <dgm:cxn modelId="{AEC43C11-D90B-F048-B717-59EC4ABA89BE}" type="presParOf" srcId="{E01810D3-796A-4E4A-AC18-CFE91ED9CE43}" destId="{C13767F1-31D5-EE45-B4A0-DC670019352B}" srcOrd="6" destOrd="0" presId="urn:microsoft.com/office/officeart/2005/8/layout/list1"/>
    <dgm:cxn modelId="{B85B1A46-A978-594D-A973-C12D4FB88809}" type="presParOf" srcId="{E01810D3-796A-4E4A-AC18-CFE91ED9CE43}" destId="{4595C650-6B58-DB47-A5AD-18052B9E3A67}" srcOrd="7" destOrd="0" presId="urn:microsoft.com/office/officeart/2005/8/layout/list1"/>
    <dgm:cxn modelId="{B7CD5D18-3A30-0C44-8293-BED84423BB4E}" type="presParOf" srcId="{E01810D3-796A-4E4A-AC18-CFE91ED9CE43}" destId="{C7614578-F935-BA4A-97DB-B3D784287DAE}" srcOrd="8" destOrd="0" presId="urn:microsoft.com/office/officeart/2005/8/layout/list1"/>
    <dgm:cxn modelId="{8529A508-4120-2945-90AD-01E751394578}" type="presParOf" srcId="{C7614578-F935-BA4A-97DB-B3D784287DAE}" destId="{BD2D3180-0045-AD45-821D-DE882C2C906B}" srcOrd="0" destOrd="0" presId="urn:microsoft.com/office/officeart/2005/8/layout/list1"/>
    <dgm:cxn modelId="{11627D0F-EC45-B740-A053-E4DAF355D3C0}" type="presParOf" srcId="{C7614578-F935-BA4A-97DB-B3D784287DAE}" destId="{2F88E871-2C14-5A42-A3BF-3BAD0BABAC1C}" srcOrd="1" destOrd="0" presId="urn:microsoft.com/office/officeart/2005/8/layout/list1"/>
    <dgm:cxn modelId="{746C1F11-3CA6-DC43-AB1D-B82EEE9764F3}" type="presParOf" srcId="{E01810D3-796A-4E4A-AC18-CFE91ED9CE43}" destId="{98F3869F-2585-3641-A0B5-7137FDD903EA}" srcOrd="9" destOrd="0" presId="urn:microsoft.com/office/officeart/2005/8/layout/list1"/>
    <dgm:cxn modelId="{E1771F39-1407-EB4D-BEA9-77EC28FD4686}" type="presParOf" srcId="{E01810D3-796A-4E4A-AC18-CFE91ED9CE43}" destId="{7AA6639C-5A42-CE46-8E05-DB2A016C3CBC}" srcOrd="10" destOrd="0" presId="urn:microsoft.com/office/officeart/2005/8/layout/list1"/>
    <dgm:cxn modelId="{1E8BDA0D-7C39-1D4B-A25B-7C158F7B085A}" type="presParOf" srcId="{E01810D3-796A-4E4A-AC18-CFE91ED9CE43}" destId="{AA1F14BF-9E46-984F-AFED-5D01FB6263F1}" srcOrd="11" destOrd="0" presId="urn:microsoft.com/office/officeart/2005/8/layout/list1"/>
    <dgm:cxn modelId="{60973994-4740-724D-BE0C-C03A66D46043}" type="presParOf" srcId="{E01810D3-796A-4E4A-AC18-CFE91ED9CE43}" destId="{9CA12347-298B-8244-B715-E085CC088BC0}" srcOrd="12" destOrd="0" presId="urn:microsoft.com/office/officeart/2005/8/layout/list1"/>
    <dgm:cxn modelId="{1466A862-080F-FA49-B365-D42612F383CD}" type="presParOf" srcId="{9CA12347-298B-8244-B715-E085CC088BC0}" destId="{4867A35B-4AA7-894E-96D8-D4B36D2A8CBE}" srcOrd="0" destOrd="0" presId="urn:microsoft.com/office/officeart/2005/8/layout/list1"/>
    <dgm:cxn modelId="{F7C2DD74-AB0D-164B-9839-E9596FC37787}" type="presParOf" srcId="{9CA12347-298B-8244-B715-E085CC088BC0}" destId="{D58B6D95-D080-6347-850D-B812E4F6E8EE}" srcOrd="1" destOrd="0" presId="urn:microsoft.com/office/officeart/2005/8/layout/list1"/>
    <dgm:cxn modelId="{D368D6EC-42F2-B846-8F0D-41A5F4E16165}" type="presParOf" srcId="{E01810D3-796A-4E4A-AC18-CFE91ED9CE43}" destId="{2B273803-58D9-5349-B13B-B6A55511AC4B}" srcOrd="13" destOrd="0" presId="urn:microsoft.com/office/officeart/2005/8/layout/list1"/>
    <dgm:cxn modelId="{F21E4CEB-3F0A-BF44-B675-0BDFA172D441}" type="presParOf" srcId="{E01810D3-796A-4E4A-AC18-CFE91ED9CE43}" destId="{E6E1EAC6-5953-AB40-9B3F-2A41365526F7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FDAB831-9B26-EE44-9E6D-83B4148682CF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048D037-8126-1847-8211-AB76455D386B}">
      <dgm:prSet phldrT="[Text]"/>
      <dgm:spPr/>
      <dgm:t>
        <a:bodyPr/>
        <a:lstStyle/>
        <a:p>
          <a:r>
            <a:rPr lang="en-GB" dirty="0"/>
            <a:t>System reuse</a:t>
          </a:r>
        </a:p>
      </dgm:t>
    </dgm:pt>
    <dgm:pt modelId="{4B6728C9-D345-C540-B4E5-495D039007E0}" type="parTrans" cxnId="{867BD451-39FF-6F41-918B-11260730DBE2}">
      <dgm:prSet/>
      <dgm:spPr/>
      <dgm:t>
        <a:bodyPr/>
        <a:lstStyle/>
        <a:p>
          <a:endParaRPr lang="en-GB"/>
        </a:p>
      </dgm:t>
    </dgm:pt>
    <dgm:pt modelId="{774FEEC2-7ADA-084B-84F3-6FC96B5F0B88}" type="sibTrans" cxnId="{867BD451-39FF-6F41-918B-11260730DBE2}">
      <dgm:prSet/>
      <dgm:spPr/>
      <dgm:t>
        <a:bodyPr/>
        <a:lstStyle/>
        <a:p>
          <a:endParaRPr lang="en-GB"/>
        </a:p>
      </dgm:t>
    </dgm:pt>
    <dgm:pt modelId="{9D67A3A6-2E66-B649-A641-673E8458EDB6}">
      <dgm:prSet phldrT="[Text]"/>
      <dgm:spPr/>
      <dgm:t>
        <a:bodyPr/>
        <a:lstStyle/>
        <a:p>
          <a:r>
            <a:rPr lang="en-GB" dirty="0"/>
            <a:t>building a system of systems</a:t>
          </a:r>
        </a:p>
      </dgm:t>
    </dgm:pt>
    <dgm:pt modelId="{5051585E-0B58-5941-B1ED-5A54C1F218F5}" type="parTrans" cxnId="{8322FF25-B6E3-0B47-9AC0-05E897817341}">
      <dgm:prSet/>
      <dgm:spPr/>
      <dgm:t>
        <a:bodyPr/>
        <a:lstStyle/>
        <a:p>
          <a:endParaRPr lang="en-GB"/>
        </a:p>
      </dgm:t>
    </dgm:pt>
    <dgm:pt modelId="{FC3D190D-D13B-A240-98CF-3AEA7CA84ED3}" type="sibTrans" cxnId="{8322FF25-B6E3-0B47-9AC0-05E897817341}">
      <dgm:prSet/>
      <dgm:spPr/>
      <dgm:t>
        <a:bodyPr/>
        <a:lstStyle/>
        <a:p>
          <a:endParaRPr lang="en-GB"/>
        </a:p>
      </dgm:t>
    </dgm:pt>
    <dgm:pt modelId="{3B27BF98-EC71-0242-80AB-CCD01E9DDEFD}">
      <dgm:prSet phldrT="[Text]"/>
      <dgm:spPr>
        <a:solidFill>
          <a:srgbClr val="E6017D"/>
        </a:solidFill>
      </dgm:spPr>
      <dgm:t>
        <a:bodyPr/>
        <a:lstStyle/>
        <a:p>
          <a:r>
            <a:rPr lang="en-GB" dirty="0"/>
            <a:t>Application reuse +</a:t>
          </a:r>
        </a:p>
      </dgm:t>
    </dgm:pt>
    <dgm:pt modelId="{C244E145-076A-864F-8923-9C944375DCC7}" type="parTrans" cxnId="{DAA321A7-2085-3546-BB0F-DDAD4F65A211}">
      <dgm:prSet/>
      <dgm:spPr/>
      <dgm:t>
        <a:bodyPr/>
        <a:lstStyle/>
        <a:p>
          <a:endParaRPr lang="en-GB"/>
        </a:p>
      </dgm:t>
    </dgm:pt>
    <dgm:pt modelId="{7F1703CC-F5BA-6B48-86F2-DA699FAD6AE9}" type="sibTrans" cxnId="{DAA321A7-2085-3546-BB0F-DDAD4F65A211}">
      <dgm:prSet/>
      <dgm:spPr/>
      <dgm:t>
        <a:bodyPr/>
        <a:lstStyle/>
        <a:p>
          <a:endParaRPr lang="en-GB"/>
        </a:p>
      </dgm:t>
    </dgm:pt>
    <dgm:pt modelId="{932041E3-FBF5-584A-8DC9-61C2F9F7C85D}">
      <dgm:prSet phldrT="[Text]"/>
      <dgm:spPr/>
      <dgm:t>
        <a:bodyPr/>
        <a:lstStyle/>
        <a:p>
          <a:r>
            <a:rPr lang="en-GB" dirty="0"/>
            <a:t>adaption of a software system to address different needs</a:t>
          </a:r>
        </a:p>
      </dgm:t>
    </dgm:pt>
    <dgm:pt modelId="{3F08E05F-9BCB-1B4F-BBE4-6E48F7DD35FC}" type="parTrans" cxnId="{A0E7523B-29F2-C74C-8E2F-C19C2BFA2890}">
      <dgm:prSet/>
      <dgm:spPr/>
      <dgm:t>
        <a:bodyPr/>
        <a:lstStyle/>
        <a:p>
          <a:endParaRPr lang="en-GB"/>
        </a:p>
      </dgm:t>
    </dgm:pt>
    <dgm:pt modelId="{BD33341E-6E45-0F45-8ECF-E6F6A9F01FCF}" type="sibTrans" cxnId="{A0E7523B-29F2-C74C-8E2F-C19C2BFA2890}">
      <dgm:prSet/>
      <dgm:spPr/>
      <dgm:t>
        <a:bodyPr/>
        <a:lstStyle/>
        <a:p>
          <a:endParaRPr lang="en-GB"/>
        </a:p>
      </dgm:t>
    </dgm:pt>
    <dgm:pt modelId="{AC0AD311-5757-204C-9CC5-7E0B6B974558}">
      <dgm:prSet phldrT="[Text]"/>
      <dgm:spPr>
        <a:solidFill>
          <a:schemeClr val="accent6"/>
        </a:solidFill>
      </dgm:spPr>
      <dgm:t>
        <a:bodyPr/>
        <a:lstStyle/>
        <a:p>
          <a:r>
            <a:rPr lang="en-GB" dirty="0"/>
            <a:t>Component-based reuse ++</a:t>
          </a:r>
        </a:p>
      </dgm:t>
    </dgm:pt>
    <dgm:pt modelId="{240AEE43-A751-1E4E-A66D-3E6C71B36740}" type="parTrans" cxnId="{29748CE1-DAD9-484A-B5AA-E68D9405575F}">
      <dgm:prSet/>
      <dgm:spPr/>
      <dgm:t>
        <a:bodyPr/>
        <a:lstStyle/>
        <a:p>
          <a:endParaRPr lang="en-GB"/>
        </a:p>
      </dgm:t>
    </dgm:pt>
    <dgm:pt modelId="{1FB61DED-E3F0-D046-AFA6-621306FE5C55}" type="sibTrans" cxnId="{29748CE1-DAD9-484A-B5AA-E68D9405575F}">
      <dgm:prSet/>
      <dgm:spPr/>
      <dgm:t>
        <a:bodyPr/>
        <a:lstStyle/>
        <a:p>
          <a:endParaRPr lang="en-GB"/>
        </a:p>
      </dgm:t>
    </dgm:pt>
    <dgm:pt modelId="{B77EC772-EF8F-B043-AC5E-AC3B51629313}">
      <dgm:prSet phldrT="[Text]"/>
      <dgm:spPr/>
      <dgm:t>
        <a:bodyPr/>
        <a:lstStyle/>
        <a:p>
          <a:r>
            <a:rPr lang="en-GB" dirty="0"/>
            <a:t>repository of common atomic components used to build a new software system</a:t>
          </a:r>
        </a:p>
      </dgm:t>
    </dgm:pt>
    <dgm:pt modelId="{08910156-8E75-1549-A70C-9B5E41CA6CED}" type="parTrans" cxnId="{DBED90EB-6AE3-A147-B1DF-C96FA1AE9E43}">
      <dgm:prSet/>
      <dgm:spPr/>
      <dgm:t>
        <a:bodyPr/>
        <a:lstStyle/>
        <a:p>
          <a:endParaRPr lang="en-GB"/>
        </a:p>
      </dgm:t>
    </dgm:pt>
    <dgm:pt modelId="{9F8B7E45-B5E0-4246-A038-4E8FA58F2961}" type="sibTrans" cxnId="{DBED90EB-6AE3-A147-B1DF-C96FA1AE9E43}">
      <dgm:prSet/>
      <dgm:spPr/>
      <dgm:t>
        <a:bodyPr/>
        <a:lstStyle/>
        <a:p>
          <a:endParaRPr lang="en-GB"/>
        </a:p>
      </dgm:t>
    </dgm:pt>
    <dgm:pt modelId="{BA8C0F82-F7A1-0249-B3F9-7217C14B295D}">
      <dgm:prSet phldrT="[Text]"/>
      <dgm:spPr/>
      <dgm:t>
        <a:bodyPr/>
        <a:lstStyle/>
        <a:p>
          <a:r>
            <a:rPr lang="en-GB" dirty="0"/>
            <a:t>Object and Function reuse +++</a:t>
          </a:r>
        </a:p>
      </dgm:t>
    </dgm:pt>
    <dgm:pt modelId="{A9ECDC18-53A2-A44E-8441-90FCD6289ADC}" type="parTrans" cxnId="{F2DB7383-621B-954A-AC0B-02A7940426AF}">
      <dgm:prSet/>
      <dgm:spPr/>
      <dgm:t>
        <a:bodyPr/>
        <a:lstStyle/>
        <a:p>
          <a:endParaRPr lang="en-GB"/>
        </a:p>
      </dgm:t>
    </dgm:pt>
    <dgm:pt modelId="{6F5D52CE-75F8-D74F-8412-7193F7E2DDCC}" type="sibTrans" cxnId="{F2DB7383-621B-954A-AC0B-02A7940426AF}">
      <dgm:prSet/>
      <dgm:spPr/>
      <dgm:t>
        <a:bodyPr/>
        <a:lstStyle/>
        <a:p>
          <a:endParaRPr lang="en-GB"/>
        </a:p>
      </dgm:t>
    </dgm:pt>
    <dgm:pt modelId="{55FFDC3E-9784-A441-9E78-93588F118759}">
      <dgm:prSet phldrT="[Text]"/>
      <dgm:spPr/>
      <dgm:t>
        <a:bodyPr/>
        <a:lstStyle/>
        <a:p>
          <a:r>
            <a:rPr lang="en-GB" dirty="0"/>
            <a:t>Software components that execute a specific task</a:t>
          </a:r>
        </a:p>
      </dgm:t>
    </dgm:pt>
    <dgm:pt modelId="{40F11FD3-D57D-F744-83E1-95639818B286}" type="parTrans" cxnId="{AF7F7366-5F25-6F40-B6F4-DDFB94CA7CD2}">
      <dgm:prSet/>
      <dgm:spPr/>
      <dgm:t>
        <a:bodyPr/>
        <a:lstStyle/>
        <a:p>
          <a:endParaRPr lang="en-GB"/>
        </a:p>
      </dgm:t>
    </dgm:pt>
    <dgm:pt modelId="{8FB8366C-7613-D944-AA1E-FC44C1765E9D}" type="sibTrans" cxnId="{AF7F7366-5F25-6F40-B6F4-DDFB94CA7CD2}">
      <dgm:prSet/>
      <dgm:spPr/>
      <dgm:t>
        <a:bodyPr/>
        <a:lstStyle/>
        <a:p>
          <a:endParaRPr lang="en-GB"/>
        </a:p>
      </dgm:t>
    </dgm:pt>
    <dgm:pt modelId="{4F9590AF-C414-6544-B86C-C3B9F3FE7E90}">
      <dgm:prSet phldrT="[Text]"/>
      <dgm:spPr/>
      <dgm:t>
        <a:bodyPr/>
        <a:lstStyle/>
        <a:p>
          <a:r>
            <a:rPr lang="en-GB" dirty="0"/>
            <a:t>Functional and class standard libraries</a:t>
          </a:r>
        </a:p>
      </dgm:t>
    </dgm:pt>
    <dgm:pt modelId="{499E571A-C6C5-D446-8E2B-E0253726373D}" type="parTrans" cxnId="{954857AD-1732-D24C-AF49-138C230F367E}">
      <dgm:prSet/>
      <dgm:spPr/>
      <dgm:t>
        <a:bodyPr/>
        <a:lstStyle/>
        <a:p>
          <a:endParaRPr lang="en-GB"/>
        </a:p>
      </dgm:t>
    </dgm:pt>
    <dgm:pt modelId="{7B518BDF-EB94-0948-9479-E89F93FD094B}" type="sibTrans" cxnId="{954857AD-1732-D24C-AF49-138C230F367E}">
      <dgm:prSet/>
      <dgm:spPr/>
      <dgm:t>
        <a:bodyPr/>
        <a:lstStyle/>
        <a:p>
          <a:endParaRPr lang="en-GB"/>
        </a:p>
      </dgm:t>
    </dgm:pt>
    <dgm:pt modelId="{690F0872-AD7A-4047-97E5-06476FAE013E}" type="pres">
      <dgm:prSet presAssocID="{9FDAB831-9B26-EE44-9E6D-83B4148682CF}" presName="linear" presStyleCnt="0">
        <dgm:presLayoutVars>
          <dgm:animLvl val="lvl"/>
          <dgm:resizeHandles val="exact"/>
        </dgm:presLayoutVars>
      </dgm:prSet>
      <dgm:spPr/>
    </dgm:pt>
    <dgm:pt modelId="{A0C6329C-3091-3245-8F0A-591EBA2325E4}" type="pres">
      <dgm:prSet presAssocID="{B048D037-8126-1847-8211-AB76455D386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EC32730-08BD-C447-B7CB-1421E564A1CF}" type="pres">
      <dgm:prSet presAssocID="{B048D037-8126-1847-8211-AB76455D386B}" presName="childText" presStyleLbl="revTx" presStyleIdx="0" presStyleCnt="4">
        <dgm:presLayoutVars>
          <dgm:bulletEnabled val="1"/>
        </dgm:presLayoutVars>
      </dgm:prSet>
      <dgm:spPr/>
    </dgm:pt>
    <dgm:pt modelId="{1AC56EB2-003F-7E4D-A3D5-4BAED9CE9287}" type="pres">
      <dgm:prSet presAssocID="{3B27BF98-EC71-0242-80AB-CCD01E9DDEF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7268420-5701-2343-8D5B-6AEBCA738DD7}" type="pres">
      <dgm:prSet presAssocID="{3B27BF98-EC71-0242-80AB-CCD01E9DDEFD}" presName="childText" presStyleLbl="revTx" presStyleIdx="1" presStyleCnt="4">
        <dgm:presLayoutVars>
          <dgm:bulletEnabled val="1"/>
        </dgm:presLayoutVars>
      </dgm:prSet>
      <dgm:spPr/>
    </dgm:pt>
    <dgm:pt modelId="{C7704444-7DA8-3A46-B4F5-61C7A3D431DF}" type="pres">
      <dgm:prSet presAssocID="{AC0AD311-5757-204C-9CC5-7E0B6B97455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B974B00-7824-7B40-BE07-18F3D19AC9EA}" type="pres">
      <dgm:prSet presAssocID="{AC0AD311-5757-204C-9CC5-7E0B6B974558}" presName="childText" presStyleLbl="revTx" presStyleIdx="2" presStyleCnt="4">
        <dgm:presLayoutVars>
          <dgm:bulletEnabled val="1"/>
        </dgm:presLayoutVars>
      </dgm:prSet>
      <dgm:spPr/>
    </dgm:pt>
    <dgm:pt modelId="{20193EF0-F8C1-5C4E-A322-B6A036735C64}" type="pres">
      <dgm:prSet presAssocID="{BA8C0F82-F7A1-0249-B3F9-7217C14B295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AE524D7-D76D-D44A-AC80-0BE6218AC808}" type="pres">
      <dgm:prSet presAssocID="{BA8C0F82-F7A1-0249-B3F9-7217C14B295D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EAAFD203-778D-514C-B889-7C8085BB1B0A}" type="presOf" srcId="{932041E3-FBF5-584A-8DC9-61C2F9F7C85D}" destId="{27268420-5701-2343-8D5B-6AEBCA738DD7}" srcOrd="0" destOrd="0" presId="urn:microsoft.com/office/officeart/2005/8/layout/vList2"/>
    <dgm:cxn modelId="{8322FF25-B6E3-0B47-9AC0-05E897817341}" srcId="{B048D037-8126-1847-8211-AB76455D386B}" destId="{9D67A3A6-2E66-B649-A641-673E8458EDB6}" srcOrd="0" destOrd="0" parTransId="{5051585E-0B58-5941-B1ED-5A54C1F218F5}" sibTransId="{FC3D190D-D13B-A240-98CF-3AEA7CA84ED3}"/>
    <dgm:cxn modelId="{56140733-5BA7-CB41-9638-DF96B73CC853}" type="presOf" srcId="{4F9590AF-C414-6544-B86C-C3B9F3FE7E90}" destId="{FAE524D7-D76D-D44A-AC80-0BE6218AC808}" srcOrd="0" destOrd="1" presId="urn:microsoft.com/office/officeart/2005/8/layout/vList2"/>
    <dgm:cxn modelId="{A0E7523B-29F2-C74C-8E2F-C19C2BFA2890}" srcId="{3B27BF98-EC71-0242-80AB-CCD01E9DDEFD}" destId="{932041E3-FBF5-584A-8DC9-61C2F9F7C85D}" srcOrd="0" destOrd="0" parTransId="{3F08E05F-9BCB-1B4F-BBE4-6E48F7DD35FC}" sibTransId="{BD33341E-6E45-0F45-8ECF-E6F6A9F01FCF}"/>
    <dgm:cxn modelId="{846A844D-FAD1-8248-B7C9-9104669EC004}" type="presOf" srcId="{BA8C0F82-F7A1-0249-B3F9-7217C14B295D}" destId="{20193EF0-F8C1-5C4E-A322-B6A036735C64}" srcOrd="0" destOrd="0" presId="urn:microsoft.com/office/officeart/2005/8/layout/vList2"/>
    <dgm:cxn modelId="{867BD451-39FF-6F41-918B-11260730DBE2}" srcId="{9FDAB831-9B26-EE44-9E6D-83B4148682CF}" destId="{B048D037-8126-1847-8211-AB76455D386B}" srcOrd="0" destOrd="0" parTransId="{4B6728C9-D345-C540-B4E5-495D039007E0}" sibTransId="{774FEEC2-7ADA-084B-84F3-6FC96B5F0B88}"/>
    <dgm:cxn modelId="{AF7F7366-5F25-6F40-B6F4-DDFB94CA7CD2}" srcId="{BA8C0F82-F7A1-0249-B3F9-7217C14B295D}" destId="{55FFDC3E-9784-A441-9E78-93588F118759}" srcOrd="0" destOrd="0" parTransId="{40F11FD3-D57D-F744-83E1-95639818B286}" sibTransId="{8FB8366C-7613-D944-AA1E-FC44C1765E9D}"/>
    <dgm:cxn modelId="{72495B68-6212-D442-94C5-ED53D4A0AFDC}" type="presOf" srcId="{9D67A3A6-2E66-B649-A641-673E8458EDB6}" destId="{DEC32730-08BD-C447-B7CB-1421E564A1CF}" srcOrd="0" destOrd="0" presId="urn:microsoft.com/office/officeart/2005/8/layout/vList2"/>
    <dgm:cxn modelId="{9B88776F-1A9B-0B4B-B5D9-7BCD919E6898}" type="presOf" srcId="{B048D037-8126-1847-8211-AB76455D386B}" destId="{A0C6329C-3091-3245-8F0A-591EBA2325E4}" srcOrd="0" destOrd="0" presId="urn:microsoft.com/office/officeart/2005/8/layout/vList2"/>
    <dgm:cxn modelId="{F2DB7383-621B-954A-AC0B-02A7940426AF}" srcId="{9FDAB831-9B26-EE44-9E6D-83B4148682CF}" destId="{BA8C0F82-F7A1-0249-B3F9-7217C14B295D}" srcOrd="3" destOrd="0" parTransId="{A9ECDC18-53A2-A44E-8441-90FCD6289ADC}" sibTransId="{6F5D52CE-75F8-D74F-8412-7193F7E2DDCC}"/>
    <dgm:cxn modelId="{A223DE85-89CA-4542-BC4A-1799CCFFB333}" type="presOf" srcId="{3B27BF98-EC71-0242-80AB-CCD01E9DDEFD}" destId="{1AC56EB2-003F-7E4D-A3D5-4BAED9CE9287}" srcOrd="0" destOrd="0" presId="urn:microsoft.com/office/officeart/2005/8/layout/vList2"/>
    <dgm:cxn modelId="{F4F2D894-4F89-F547-8BD2-533B00010075}" type="presOf" srcId="{55FFDC3E-9784-A441-9E78-93588F118759}" destId="{FAE524D7-D76D-D44A-AC80-0BE6218AC808}" srcOrd="0" destOrd="0" presId="urn:microsoft.com/office/officeart/2005/8/layout/vList2"/>
    <dgm:cxn modelId="{DAA321A7-2085-3546-BB0F-DDAD4F65A211}" srcId="{9FDAB831-9B26-EE44-9E6D-83B4148682CF}" destId="{3B27BF98-EC71-0242-80AB-CCD01E9DDEFD}" srcOrd="1" destOrd="0" parTransId="{C244E145-076A-864F-8923-9C944375DCC7}" sibTransId="{7F1703CC-F5BA-6B48-86F2-DA699FAD6AE9}"/>
    <dgm:cxn modelId="{954857AD-1732-D24C-AF49-138C230F367E}" srcId="{BA8C0F82-F7A1-0249-B3F9-7217C14B295D}" destId="{4F9590AF-C414-6544-B86C-C3B9F3FE7E90}" srcOrd="1" destOrd="0" parTransId="{499E571A-C6C5-D446-8E2B-E0253726373D}" sibTransId="{7B518BDF-EB94-0948-9479-E89F93FD094B}"/>
    <dgm:cxn modelId="{E1DE03B2-FC63-A44F-97D3-19FDB950FA13}" type="presOf" srcId="{AC0AD311-5757-204C-9CC5-7E0B6B974558}" destId="{C7704444-7DA8-3A46-B4F5-61C7A3D431DF}" srcOrd="0" destOrd="0" presId="urn:microsoft.com/office/officeart/2005/8/layout/vList2"/>
    <dgm:cxn modelId="{29748CE1-DAD9-484A-B5AA-E68D9405575F}" srcId="{9FDAB831-9B26-EE44-9E6D-83B4148682CF}" destId="{AC0AD311-5757-204C-9CC5-7E0B6B974558}" srcOrd="2" destOrd="0" parTransId="{240AEE43-A751-1E4E-A66D-3E6C71B36740}" sibTransId="{1FB61DED-E3F0-D046-AFA6-621306FE5C55}"/>
    <dgm:cxn modelId="{C56363E7-D5B5-9344-8706-A4E55FE5BD8E}" type="presOf" srcId="{B77EC772-EF8F-B043-AC5E-AC3B51629313}" destId="{8B974B00-7824-7B40-BE07-18F3D19AC9EA}" srcOrd="0" destOrd="0" presId="urn:microsoft.com/office/officeart/2005/8/layout/vList2"/>
    <dgm:cxn modelId="{DBED90EB-6AE3-A147-B1DF-C96FA1AE9E43}" srcId="{AC0AD311-5757-204C-9CC5-7E0B6B974558}" destId="{B77EC772-EF8F-B043-AC5E-AC3B51629313}" srcOrd="0" destOrd="0" parTransId="{08910156-8E75-1549-A70C-9B5E41CA6CED}" sibTransId="{9F8B7E45-B5E0-4246-A038-4E8FA58F2961}"/>
    <dgm:cxn modelId="{95EC65FB-760A-B34F-A955-EF219E246BF1}" type="presOf" srcId="{9FDAB831-9B26-EE44-9E6D-83B4148682CF}" destId="{690F0872-AD7A-4047-97E5-06476FAE013E}" srcOrd="0" destOrd="0" presId="urn:microsoft.com/office/officeart/2005/8/layout/vList2"/>
    <dgm:cxn modelId="{4AA34479-4C41-6C4D-94D5-64CB8C31CC77}" type="presParOf" srcId="{690F0872-AD7A-4047-97E5-06476FAE013E}" destId="{A0C6329C-3091-3245-8F0A-591EBA2325E4}" srcOrd="0" destOrd="0" presId="urn:microsoft.com/office/officeart/2005/8/layout/vList2"/>
    <dgm:cxn modelId="{F50403B8-59B7-1641-B161-C40B34A51D6C}" type="presParOf" srcId="{690F0872-AD7A-4047-97E5-06476FAE013E}" destId="{DEC32730-08BD-C447-B7CB-1421E564A1CF}" srcOrd="1" destOrd="0" presId="urn:microsoft.com/office/officeart/2005/8/layout/vList2"/>
    <dgm:cxn modelId="{A87FAAA0-37B4-784C-B648-83E004881497}" type="presParOf" srcId="{690F0872-AD7A-4047-97E5-06476FAE013E}" destId="{1AC56EB2-003F-7E4D-A3D5-4BAED9CE9287}" srcOrd="2" destOrd="0" presId="urn:microsoft.com/office/officeart/2005/8/layout/vList2"/>
    <dgm:cxn modelId="{86A5EA41-B4AE-2C4A-8790-FB8FB9481320}" type="presParOf" srcId="{690F0872-AD7A-4047-97E5-06476FAE013E}" destId="{27268420-5701-2343-8D5B-6AEBCA738DD7}" srcOrd="3" destOrd="0" presId="urn:microsoft.com/office/officeart/2005/8/layout/vList2"/>
    <dgm:cxn modelId="{4701F2A5-A505-DF48-BDEA-672262EF3F4B}" type="presParOf" srcId="{690F0872-AD7A-4047-97E5-06476FAE013E}" destId="{C7704444-7DA8-3A46-B4F5-61C7A3D431DF}" srcOrd="4" destOrd="0" presId="urn:microsoft.com/office/officeart/2005/8/layout/vList2"/>
    <dgm:cxn modelId="{2420F29E-B297-B340-9B8D-849910B6AAA7}" type="presParOf" srcId="{690F0872-AD7A-4047-97E5-06476FAE013E}" destId="{8B974B00-7824-7B40-BE07-18F3D19AC9EA}" srcOrd="5" destOrd="0" presId="urn:microsoft.com/office/officeart/2005/8/layout/vList2"/>
    <dgm:cxn modelId="{9823472C-63AA-3348-B777-8FE3A384F5DA}" type="presParOf" srcId="{690F0872-AD7A-4047-97E5-06476FAE013E}" destId="{20193EF0-F8C1-5C4E-A322-B6A036735C64}" srcOrd="6" destOrd="0" presId="urn:microsoft.com/office/officeart/2005/8/layout/vList2"/>
    <dgm:cxn modelId="{FB17D070-9F14-B54D-836E-DADA55606251}" type="presParOf" srcId="{690F0872-AD7A-4047-97E5-06476FAE013E}" destId="{FAE524D7-D76D-D44A-AC80-0BE6218AC80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6173A-CD99-114C-B06B-0453E09FD5AB}">
      <dsp:nvSpPr>
        <dsp:cNvPr id="0" name=""/>
        <dsp:cNvSpPr/>
      </dsp:nvSpPr>
      <dsp:spPr>
        <a:xfrm>
          <a:off x="0" y="247829"/>
          <a:ext cx="10515600" cy="718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33248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1800" kern="1200" dirty="0">
              <a:solidFill>
                <a:schemeClr val="tx1"/>
              </a:solidFill>
            </a:rPr>
            <a:t> 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0" y="247829"/>
        <a:ext cx="10515600" cy="718200"/>
      </dsp:txXfrm>
    </dsp:sp>
    <dsp:sp modelId="{3BC7E479-2F46-754D-B9E9-A5B90E9AE70A}">
      <dsp:nvSpPr>
        <dsp:cNvPr id="0" name=""/>
        <dsp:cNvSpPr/>
      </dsp:nvSpPr>
      <dsp:spPr>
        <a:xfrm>
          <a:off x="525780" y="11669"/>
          <a:ext cx="7360920" cy="472320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Up-to-Date Methodology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548837" y="34726"/>
        <a:ext cx="7314806" cy="426206"/>
      </dsp:txXfrm>
    </dsp:sp>
    <dsp:sp modelId="{C13767F1-31D5-EE45-B4A0-DC670019352B}">
      <dsp:nvSpPr>
        <dsp:cNvPr id="0" name=""/>
        <dsp:cNvSpPr/>
      </dsp:nvSpPr>
      <dsp:spPr>
        <a:xfrm>
          <a:off x="0" y="1288589"/>
          <a:ext cx="10515600" cy="718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601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33248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1800" kern="1200" dirty="0">
              <a:solidFill>
                <a:schemeClr val="tx1"/>
              </a:solidFill>
            </a:rPr>
            <a:t> 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0" y="1288589"/>
        <a:ext cx="10515600" cy="718200"/>
      </dsp:txXfrm>
    </dsp:sp>
    <dsp:sp modelId="{49F9F2C0-489A-3D40-9BE5-5FD260308A38}">
      <dsp:nvSpPr>
        <dsp:cNvPr id="0" name=""/>
        <dsp:cNvSpPr/>
      </dsp:nvSpPr>
      <dsp:spPr>
        <a:xfrm>
          <a:off x="525780" y="1052429"/>
          <a:ext cx="7360920" cy="472320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>
              <a:solidFill>
                <a:schemeClr val="tx1"/>
              </a:solidFill>
            </a:rPr>
            <a:t>ToT</a:t>
          </a:r>
          <a:r>
            <a:rPr lang="en-GB" sz="1800" kern="1200" dirty="0">
              <a:solidFill>
                <a:schemeClr val="tx1"/>
              </a:solidFill>
            </a:rPr>
            <a:t> course on Skills4EOSC LMS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548837" y="1075486"/>
        <a:ext cx="7314806" cy="426206"/>
      </dsp:txXfrm>
    </dsp:sp>
    <dsp:sp modelId="{7AA6639C-5A42-CE46-8E05-DB2A016C3CBC}">
      <dsp:nvSpPr>
        <dsp:cNvPr id="0" name=""/>
        <dsp:cNvSpPr/>
      </dsp:nvSpPr>
      <dsp:spPr>
        <a:xfrm>
          <a:off x="0" y="2329349"/>
          <a:ext cx="10515600" cy="131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33248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1800" kern="1200" dirty="0">
            <a:solidFill>
              <a:schemeClr val="tx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</a:rPr>
            <a:t>GitHub</a:t>
          </a:r>
          <a:endParaRPr lang="en-US" sz="1800" kern="1200" dirty="0">
            <a:solidFill>
              <a:schemeClr val="tx1"/>
            </a:solidFill>
          </a:endParaRP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https://github.com/FAIR-by-Design-Methodology/FAIR-by-Design_ToT</a:t>
          </a:r>
          <a:r>
            <a:rPr lang="en-GB" sz="1800" kern="1200" dirty="0">
              <a:solidFill>
                <a:schemeClr val="tx1"/>
              </a:solidFill>
            </a:rPr>
            <a:t>  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0" y="2329349"/>
        <a:ext cx="10515600" cy="1310400"/>
      </dsp:txXfrm>
    </dsp:sp>
    <dsp:sp modelId="{2F88E871-2C14-5A42-A3BF-3BAD0BABAC1C}">
      <dsp:nvSpPr>
        <dsp:cNvPr id="0" name=""/>
        <dsp:cNvSpPr/>
      </dsp:nvSpPr>
      <dsp:spPr>
        <a:xfrm>
          <a:off x="525780" y="2093189"/>
          <a:ext cx="7360920" cy="47232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Training </a:t>
          </a:r>
          <a:r>
            <a:rPr lang="en-GB" sz="1800" kern="1200" dirty="0" err="1">
              <a:solidFill>
                <a:schemeClr val="tx1"/>
              </a:solidFill>
            </a:rPr>
            <a:t>GitBook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548837" y="2116246"/>
        <a:ext cx="7314806" cy="426206"/>
      </dsp:txXfrm>
    </dsp:sp>
    <dsp:sp modelId="{E6E1EAC6-5953-AB40-9B3F-2A41365526F7}">
      <dsp:nvSpPr>
        <dsp:cNvPr id="0" name=""/>
        <dsp:cNvSpPr/>
      </dsp:nvSpPr>
      <dsp:spPr>
        <a:xfrm>
          <a:off x="0" y="3962309"/>
          <a:ext cx="10515600" cy="718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33248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tx1"/>
              </a:solidFill>
              <a:hlinkClick xmlns:r="http://schemas.openxmlformats.org/officeDocument/2006/relationships" r:id="rId5"/>
            </a:rPr>
            <a:t>https://github.com/FAIR-by-Design-Methodology/templates</a:t>
          </a:r>
          <a:r>
            <a:rPr lang="en-GB" sz="1800" kern="1200" dirty="0">
              <a:solidFill>
                <a:schemeClr val="tx1"/>
              </a:solidFill>
            </a:rPr>
            <a:t> 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0" y="3962309"/>
        <a:ext cx="10515600" cy="718200"/>
      </dsp:txXfrm>
    </dsp:sp>
    <dsp:sp modelId="{D58B6D95-D080-6347-850D-B812E4F6E8EE}">
      <dsp:nvSpPr>
        <dsp:cNvPr id="0" name=""/>
        <dsp:cNvSpPr/>
      </dsp:nvSpPr>
      <dsp:spPr>
        <a:xfrm>
          <a:off x="525780" y="3726149"/>
          <a:ext cx="7360920" cy="47232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Templates GitHub repo</a:t>
          </a:r>
        </a:p>
      </dsp:txBody>
      <dsp:txXfrm>
        <a:off x="548837" y="3749206"/>
        <a:ext cx="7314806" cy="4262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6329C-3091-3245-8F0A-591EBA2325E4}">
      <dsp:nvSpPr>
        <dsp:cNvPr id="0" name=""/>
        <dsp:cNvSpPr/>
      </dsp:nvSpPr>
      <dsp:spPr>
        <a:xfrm>
          <a:off x="0" y="36977"/>
          <a:ext cx="6803018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System reuse</a:t>
          </a:r>
        </a:p>
      </dsp:txBody>
      <dsp:txXfrm>
        <a:off x="30442" y="67419"/>
        <a:ext cx="6742134" cy="562726"/>
      </dsp:txXfrm>
    </dsp:sp>
    <dsp:sp modelId="{DEC32730-08BD-C447-B7CB-1421E564A1CF}">
      <dsp:nvSpPr>
        <dsp:cNvPr id="0" name=""/>
        <dsp:cNvSpPr/>
      </dsp:nvSpPr>
      <dsp:spPr>
        <a:xfrm>
          <a:off x="0" y="660587"/>
          <a:ext cx="6803018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9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/>
            <a:t>building a system of systems</a:t>
          </a:r>
        </a:p>
      </dsp:txBody>
      <dsp:txXfrm>
        <a:off x="0" y="660587"/>
        <a:ext cx="6803018" cy="430560"/>
      </dsp:txXfrm>
    </dsp:sp>
    <dsp:sp modelId="{1AC56EB2-003F-7E4D-A3D5-4BAED9CE9287}">
      <dsp:nvSpPr>
        <dsp:cNvPr id="0" name=""/>
        <dsp:cNvSpPr/>
      </dsp:nvSpPr>
      <dsp:spPr>
        <a:xfrm>
          <a:off x="0" y="1091148"/>
          <a:ext cx="6803018" cy="623610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Application reuse +</a:t>
          </a:r>
        </a:p>
      </dsp:txBody>
      <dsp:txXfrm>
        <a:off x="30442" y="1121590"/>
        <a:ext cx="6742134" cy="562726"/>
      </dsp:txXfrm>
    </dsp:sp>
    <dsp:sp modelId="{27268420-5701-2343-8D5B-6AEBCA738DD7}">
      <dsp:nvSpPr>
        <dsp:cNvPr id="0" name=""/>
        <dsp:cNvSpPr/>
      </dsp:nvSpPr>
      <dsp:spPr>
        <a:xfrm>
          <a:off x="0" y="1714758"/>
          <a:ext cx="6803018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9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/>
            <a:t>adaption of a software system to address different needs</a:t>
          </a:r>
        </a:p>
      </dsp:txBody>
      <dsp:txXfrm>
        <a:off x="0" y="1714758"/>
        <a:ext cx="6803018" cy="430560"/>
      </dsp:txXfrm>
    </dsp:sp>
    <dsp:sp modelId="{C7704444-7DA8-3A46-B4F5-61C7A3D431DF}">
      <dsp:nvSpPr>
        <dsp:cNvPr id="0" name=""/>
        <dsp:cNvSpPr/>
      </dsp:nvSpPr>
      <dsp:spPr>
        <a:xfrm>
          <a:off x="0" y="2145318"/>
          <a:ext cx="6803018" cy="62361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Component-based reuse ++</a:t>
          </a:r>
        </a:p>
      </dsp:txBody>
      <dsp:txXfrm>
        <a:off x="30442" y="2175760"/>
        <a:ext cx="6742134" cy="562726"/>
      </dsp:txXfrm>
    </dsp:sp>
    <dsp:sp modelId="{8B974B00-7824-7B40-BE07-18F3D19AC9EA}">
      <dsp:nvSpPr>
        <dsp:cNvPr id="0" name=""/>
        <dsp:cNvSpPr/>
      </dsp:nvSpPr>
      <dsp:spPr>
        <a:xfrm>
          <a:off x="0" y="2768928"/>
          <a:ext cx="6803018" cy="6323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9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/>
            <a:t>repository of common atomic components used to build a new software system</a:t>
          </a:r>
        </a:p>
      </dsp:txBody>
      <dsp:txXfrm>
        <a:off x="0" y="2768928"/>
        <a:ext cx="6803018" cy="632385"/>
      </dsp:txXfrm>
    </dsp:sp>
    <dsp:sp modelId="{20193EF0-F8C1-5C4E-A322-B6A036735C64}">
      <dsp:nvSpPr>
        <dsp:cNvPr id="0" name=""/>
        <dsp:cNvSpPr/>
      </dsp:nvSpPr>
      <dsp:spPr>
        <a:xfrm>
          <a:off x="0" y="3401313"/>
          <a:ext cx="6803018" cy="6236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Object and Function reuse +++</a:t>
          </a:r>
        </a:p>
      </dsp:txBody>
      <dsp:txXfrm>
        <a:off x="30442" y="3431755"/>
        <a:ext cx="6742134" cy="562726"/>
      </dsp:txXfrm>
    </dsp:sp>
    <dsp:sp modelId="{FAE524D7-D76D-D44A-AC80-0BE6218AC808}">
      <dsp:nvSpPr>
        <dsp:cNvPr id="0" name=""/>
        <dsp:cNvSpPr/>
      </dsp:nvSpPr>
      <dsp:spPr>
        <a:xfrm>
          <a:off x="0" y="4024923"/>
          <a:ext cx="6803018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9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/>
            <a:t>Software components that execute a specific task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/>
            <a:t>Functional and class standard libraries</a:t>
          </a:r>
        </a:p>
      </dsp:txBody>
      <dsp:txXfrm>
        <a:off x="0" y="4024923"/>
        <a:ext cx="6803018" cy="699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16/02/2024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1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0519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4681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8600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556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73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747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49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24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671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754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91629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16/02/24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16/02/24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16/02/24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16/02/24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16/02/24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16/02/24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16/02/24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16/02/24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microsoft.com/office/2007/relationships/media" Target="../media/media1.m4a"/><Relationship Id="rId2" Type="http://schemas.openxmlformats.org/officeDocument/2006/relationships/audio" Target="../media/media1.m4a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'1.0' encoding='UTF-8' standalone='yes'?>
<Relationships xmlns="http://schemas.openxmlformats.org/package/2006/relationships"><Relationship Id="rId1" Type="http://schemas.microsoft.com/office/2007/relationships/media" Target="../media/media10.m4a"/><Relationship Id="rId2" Type="http://schemas.openxmlformats.org/officeDocument/2006/relationships/audio" Target="../media/media10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4.png"/></Relationships>
</file>

<file path=ppt/slides/_rels/slide11.xml.rels><?xml version='1.0' encoding='UTF-8' standalone='yes'?>
<Relationships xmlns="http://schemas.openxmlformats.org/package/2006/relationships"><Relationship Id="rId1" Type="http://schemas.microsoft.com/office/2007/relationships/media" Target="../media/media11.m4a"/><Relationship Id="rId2" Type="http://schemas.openxmlformats.org/officeDocument/2006/relationships/audio" Target="../media/media11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/Relationships>
</file>

<file path=ppt/slides/_rels/slide12.xml.rels><?xml version='1.0' encoding='UTF-8' standalone='yes'?>
<Relationships xmlns="http://schemas.openxmlformats.org/package/2006/relationships"><Relationship Id="rId1" Type="http://schemas.microsoft.com/office/2007/relationships/media" Target="../media/media12.m4a"/><Relationship Id="rId2" Type="http://schemas.openxmlformats.org/officeDocument/2006/relationships/audio" Target="../media/media12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4.png"/></Relationships>
</file>

<file path=ppt/slides/_rels/slide13.xml.rels><?xml version='1.0' encoding='UTF-8' standalone='yes'?>
<Relationships xmlns="http://schemas.openxmlformats.org/package/2006/relationships"><Relationship Id="rId1" Type="http://schemas.microsoft.com/office/2007/relationships/media" Target="../media/media13.m4a"/><Relationship Id="rId2" Type="http://schemas.openxmlformats.org/officeDocument/2006/relationships/audio" Target="../media/media13.m4a"/><Relationship Id="rId3" Type="http://schemas.openxmlformats.org/officeDocument/2006/relationships/slideLayout" Target="../slideLayouts/slideLayout2.xml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9" Type="http://schemas.openxmlformats.org/officeDocument/2006/relationships/image" Target="../media/image4.png"/></Relationships>
</file>

<file path=ppt/slides/_rels/slide14.xml.rels><?xml version='1.0' encoding='UTF-8' standalone='yes'?>
<Relationships xmlns="http://schemas.openxmlformats.org/package/2006/relationships"><Relationship Id="rId1" Type="http://schemas.microsoft.com/office/2007/relationships/media" Target="../media/media14.m4a"/><Relationship Id="rId2" Type="http://schemas.openxmlformats.org/officeDocument/2006/relationships/audio" Target="../media/media14.m4a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2.jpeg"/><Relationship Id="rId5" Type="http://schemas.openxmlformats.org/officeDocument/2006/relationships/image" Target="../media/image4.png"/></Relationships>
</file>

<file path=ppt/slides/_rels/slide15.xml.rels><?xml version='1.0' encoding='UTF-8' standalone='yes'?>
<Relationships xmlns="http://schemas.openxmlformats.org/package/2006/relationships"><Relationship Id="rId1" Type="http://schemas.microsoft.com/office/2007/relationships/media" Target="../media/media15.m4a"/><Relationship Id="rId2" Type="http://schemas.openxmlformats.org/officeDocument/2006/relationships/audio" Target="../media/media15.m4a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5" Type="http://schemas.openxmlformats.org/officeDocument/2006/relationships/hyperlink" Target="https://www.spaceotechnologies.com/blog/software-development-process/" TargetMode="External"/><Relationship Id="rId6" Type="http://schemas.openxmlformats.org/officeDocument/2006/relationships/image" Target="../media/image4.png"/></Relationships>
</file>

<file path=ppt/slides/_rels/slide16.xml.rels><?xml version='1.0' encoding='UTF-8' standalone='yes'?>
<Relationships xmlns="http://schemas.openxmlformats.org/package/2006/relationships"><Relationship Id="rId1" Type="http://schemas.microsoft.com/office/2007/relationships/media" Target="../media/media16.m4a"/><Relationship Id="rId2" Type="http://schemas.openxmlformats.org/officeDocument/2006/relationships/audio" Target="../media/media16.m4a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'1.0' encoding='UTF-8' standalone='yes'?>
<Relationships xmlns="http://schemas.openxmlformats.org/package/2006/relationships"><Relationship Id="rId1" Type="http://schemas.microsoft.com/office/2007/relationships/media" Target="../media/media17.m4a"/><Relationship Id="rId2" Type="http://schemas.openxmlformats.org/officeDocument/2006/relationships/audio" Target="../media/media17.m4a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'1.0' encoding='UTF-8' standalone='yes'?>
<Relationships xmlns="http://schemas.openxmlformats.org/package/2006/relationships"><Relationship Id="rId1" Type="http://schemas.microsoft.com/office/2007/relationships/media" Target="../media/media18.m4a"/><Relationship Id="rId2" Type="http://schemas.openxmlformats.org/officeDocument/2006/relationships/audio" Target="../media/media18.m4a"/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zenodo.org/records/8097537" TargetMode="External"/><Relationship Id="rId5" Type="http://schemas.openxmlformats.org/officeDocument/2006/relationships/image" Target="../media/image14.png"/><Relationship Id="rId6" Type="http://schemas.openxmlformats.org/officeDocument/2006/relationships/image" Target="../media/image4.png"/></Relationships>
</file>

<file path=ppt/slides/_rels/slide19.xml.rels><?xml version='1.0' encoding='UTF-8' standalone='yes'?>
<Relationships xmlns="http://schemas.openxmlformats.org/package/2006/relationships"><Relationship Id="rId1" Type="http://schemas.microsoft.com/office/2007/relationships/media" Target="../media/media19.m4a"/><Relationship Id="rId2" Type="http://schemas.openxmlformats.org/officeDocument/2006/relationships/audio" Target="../media/media19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5.png"/><Relationship Id="rId6" Type="http://schemas.openxmlformats.org/officeDocument/2006/relationships/hyperlink" Target="https://api.semanticscholar.org/CorpusID:237320187" TargetMode="Externa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image" Target="../media/image4.png"/></Relationships>
</file>

<file path=ppt/slides/_rels/slide2.xml.rels><?xml version='1.0' encoding='UTF-8' standalone='yes'?>
<Relationships xmlns="http://schemas.openxmlformats.org/package/2006/relationships"><Relationship Id="rId1" Type="http://schemas.microsoft.com/office/2007/relationships/media" Target="../media/media2.m4a"/><Relationship Id="rId2" Type="http://schemas.openxmlformats.org/officeDocument/2006/relationships/audio" Target="../media/media2.m4a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'1.0' encoding='UTF-8' standalone='yes'?>
<Relationships xmlns="http://schemas.openxmlformats.org/package/2006/relationships"><Relationship Id="rId1" Type="http://schemas.microsoft.com/office/2007/relationships/media" Target="../media/media20.m4a"/><Relationship Id="rId2" Type="http://schemas.openxmlformats.org/officeDocument/2006/relationships/audio" Target="../media/media20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4.png"/></Relationships>
</file>

<file path=ppt/slides/_rels/slide21.xml.rels><?xml version='1.0' encoding='UTF-8' standalone='yes'?>
<Relationships xmlns="http://schemas.openxmlformats.org/package/2006/relationships"><Relationship Id="rId1" Type="http://schemas.microsoft.com/office/2007/relationships/media" Target="../media/media21.m4a"/><Relationship Id="rId2" Type="http://schemas.openxmlformats.org/officeDocument/2006/relationships/audio" Target="../media/media21.m4a"/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github.com/CodeFactoryBerlin/OpenSourceRepoTemplate" TargetMode="External"/><Relationship Id="rId5" Type="http://schemas.openxmlformats.org/officeDocument/2006/relationships/image" Target="../media/image16.png"/><Relationship Id="rId6" Type="http://schemas.openxmlformats.org/officeDocument/2006/relationships/image" Target="../media/image4.png"/></Relationships>
</file>

<file path=ppt/slides/_rels/slide22.xml.rels><?xml version='1.0' encoding='UTF-8' standalone='yes'?>
<Relationships xmlns="http://schemas.openxmlformats.org/package/2006/relationships"><Relationship Id="rId1" Type="http://schemas.microsoft.com/office/2007/relationships/media" Target="../media/media22.m4a"/><Relationship Id="rId2" Type="http://schemas.openxmlformats.org/officeDocument/2006/relationships/audio" Target="../media/media22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7.png"/><Relationship Id="rId6" Type="http://schemas.openxmlformats.org/officeDocument/2006/relationships/image" Target="../media/image18.svg"/><Relationship Id="rId7" Type="http://schemas.openxmlformats.org/officeDocument/2006/relationships/image" Target="../media/image4.png"/></Relationships>
</file>

<file path=ppt/slides/_rels/slide23.xml.rels><?xml version='1.0' encoding='UTF-8' standalone='yes'?>
<Relationships xmlns="http://schemas.openxmlformats.org/package/2006/relationships"><Relationship Id="rId1" Type="http://schemas.microsoft.com/office/2007/relationships/media" Target="../media/media23.m4a"/><Relationship Id="rId2" Type="http://schemas.openxmlformats.org/officeDocument/2006/relationships/audio" Target="../media/media23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0.xml"/><Relationship Id="rId5" Type="http://schemas.openxmlformats.org/officeDocument/2006/relationships/hyperlink" Target="https://www.softwareheritage.org/" TargetMode="External"/><Relationship Id="rId6" Type="http://schemas.openxmlformats.org/officeDocument/2006/relationships/image" Target="../media/image4.png"/></Relationships>
</file>

<file path=ppt/slides/_rels/slide24.xml.rels><?xml version='1.0' encoding='UTF-8' standalone='yes'?>
<Relationships xmlns="http://schemas.openxmlformats.org/package/2006/relationships"><Relationship Id="rId1" Type="http://schemas.microsoft.com/office/2007/relationships/media" Target="../media/media24.m4a"/><Relationship Id="rId2" Type="http://schemas.openxmlformats.org/officeDocument/2006/relationships/audio" Target="../media/media24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1.xml"/><Relationship Id="rId5" Type="http://schemas.openxmlformats.org/officeDocument/2006/relationships/hyperlink" Target="https://zenodo.org/records/10047401" TargetMode="External"/><Relationship Id="rId6" Type="http://schemas.openxmlformats.org/officeDocument/2006/relationships/image" Target="../media/image14.png"/><Relationship Id="rId7" Type="http://schemas.openxmlformats.org/officeDocument/2006/relationships/image" Target="../media/image4.png"/></Relationships>
</file>

<file path=ppt/slides/_rels/slide25.xml.rels><?xml version='1.0' encoding='UTF-8' standalone='yes'?>
<Relationships xmlns="http://schemas.openxmlformats.org/package/2006/relationships"><Relationship Id="rId1" Type="http://schemas.microsoft.com/office/2007/relationships/media" Target="../media/media25.m4a"/><Relationship Id="rId2" Type="http://schemas.openxmlformats.org/officeDocument/2006/relationships/audio" Target="../media/media25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4.png"/></Relationships>
</file>

<file path=ppt/slides/_rels/slide26.xml.rels><?xml version='1.0' encoding='UTF-8' standalone='yes'?>
<Relationships xmlns="http://schemas.openxmlformats.org/package/2006/relationships"><Relationship Id="rId1" Type="http://schemas.microsoft.com/office/2007/relationships/media" Target="../media/media26.m4a"/><Relationship Id="rId2" Type="http://schemas.openxmlformats.org/officeDocument/2006/relationships/audio" Target="../media/media26.m4a"/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zenodo.org/records/8305540" TargetMode="External"/><Relationship Id="rId5" Type="http://schemas.openxmlformats.org/officeDocument/2006/relationships/image" Target="../media/image19.jpeg"/><Relationship Id="rId6" Type="http://schemas.openxmlformats.org/officeDocument/2006/relationships/image" Target="../media/image4.png"/></Relationships>
</file>

<file path=ppt/slides/_rels/slide27.xml.rels><?xml version='1.0' encoding='UTF-8' standalone='yes'?>
<Relationships xmlns="http://schemas.openxmlformats.org/package/2006/relationships"><Relationship Id="rId1" Type="http://schemas.microsoft.com/office/2007/relationships/media" Target="../media/media27.m4a"/><Relationship Id="rId2" Type="http://schemas.openxmlformats.org/officeDocument/2006/relationships/audio" Target="../media/media27.m4a"/><Relationship Id="rId3" Type="http://schemas.openxmlformats.org/officeDocument/2006/relationships/slideLayout" Target="../slideLayouts/slideLayout17.xml"/><Relationship Id="rId4" Type="http://schemas.openxmlformats.org/officeDocument/2006/relationships/image" Target="../media/image20.png"/><Relationship Id="rId5" Type="http://schemas.openxmlformats.org/officeDocument/2006/relationships/hyperlink" Target="https://www.slideegg.com/" TargetMode="External"/><Relationship Id="rId6" Type="http://schemas.openxmlformats.org/officeDocument/2006/relationships/hyperlink" Target="mailto:sonja.Filiposka@finki.ukim.mk" TargetMode="External"/><Relationship Id="rId7" Type="http://schemas.openxmlformats.org/officeDocument/2006/relationships/image" Target="../media/image21.png"/><Relationship Id="rId8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microsoft.com/office/2007/relationships/media" Target="../media/media3.m4a"/><Relationship Id="rId2" Type="http://schemas.openxmlformats.org/officeDocument/2006/relationships/audio" Target="../media/media3.m4a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microsoft.com/office/2007/relationships/media" Target="../media/media4.m4a"/><Relationship Id="rId2" Type="http://schemas.openxmlformats.org/officeDocument/2006/relationships/audio" Target="../media/media4.m4a"/><Relationship Id="rId3" Type="http://schemas.openxmlformats.org/officeDocument/2006/relationships/slideLayout" Target="../slideLayouts/slideLayout4.xml"/><Relationship Id="rId4" Type="http://schemas.openxmlformats.org/officeDocument/2006/relationships/hyperlink" Target="https://doi.org/10.15497/RDA00073" TargetMode="External"/><Relationship Id="rId5" Type="http://schemas.openxmlformats.org/officeDocument/2006/relationships/hyperlink" Target="https://creativecommons.org/licenses/by/4.0/" TargetMode="External"/><Relationship Id="rId6" Type="http://schemas.openxmlformats.org/officeDocument/2006/relationships/image" Target="../media/image5.png"/><Relationship Id="rId7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microsoft.com/office/2007/relationships/media" Target="../media/media5.m4a"/><Relationship Id="rId2" Type="http://schemas.openxmlformats.org/officeDocument/2006/relationships/audio" Target="../media/media5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Relationship Id="rId5" Type="http://schemas.openxmlformats.org/officeDocument/2006/relationships/hyperlink" Target="https://search.creativecommons.org/" TargetMode="External"/><Relationship Id="rId6" Type="http://schemas.openxmlformats.org/officeDocument/2006/relationships/hyperlink" Target="https://zenodo.org/" TargetMode="External"/><Relationship Id="rId7" Type="http://schemas.openxmlformats.org/officeDocument/2006/relationships/hyperlink" Target="https://osf.io/" TargetMode="External"/><Relationship Id="rId8" Type="http://schemas.openxmlformats.org/officeDocument/2006/relationships/hyperlink" Target="https://directory.doabooks.org/" TargetMode="External"/><Relationship Id="rId9" Type="http://schemas.openxmlformats.org/officeDocument/2006/relationships/hyperlink" Target="https://www.merlot.org/merlot/index.htm" TargetMode="External"/><Relationship Id="rId10" Type="http://schemas.openxmlformats.org/officeDocument/2006/relationships/hyperlink" Target="https://oasis.geneseo.edu/index.php" TargetMode="External"/><Relationship Id="rId11" Type="http://schemas.openxmlformats.org/officeDocument/2006/relationships/hyperlink" Target="https://www.oercommons.org/" TargetMode="External"/><Relationship Id="rId12" Type="http://schemas.openxmlformats.org/officeDocument/2006/relationships/hyperlink" Target="https://oertx.highered.texas.gov/" TargetMode="External"/><Relationship Id="rId13" Type="http://schemas.openxmlformats.org/officeDocument/2006/relationships/hyperlink" Target="https://www.projectcora.org/" TargetMode="External"/><Relationship Id="rId14" Type="http://schemas.openxmlformats.org/officeDocument/2006/relationships/hyperlink" Target="https://oer.galileo.usg.edu/" TargetMode="External"/><Relationship Id="rId15" Type="http://schemas.openxmlformats.org/officeDocument/2006/relationships/hyperlink" Target="https://forrt.org/" TargetMode="External"/><Relationship Id="rId16" Type="http://schemas.openxmlformats.org/officeDocument/2006/relationships/hyperlink" Target="https://search.marketplace.eosc-portal.eu/search/training?q=*" TargetMode="External"/><Relationship Id="rId17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microsoft.com/office/2007/relationships/media" Target="../media/media6.m4a"/><Relationship Id="rId2" Type="http://schemas.openxmlformats.org/officeDocument/2006/relationships/audio" Target="../media/media6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microsoft.com/office/2007/relationships/media" Target="../media/media7.m4a"/><Relationship Id="rId2" Type="http://schemas.openxmlformats.org/officeDocument/2006/relationships/audio" Target="../media/media7.m4a"/><Relationship Id="rId3" Type="http://schemas.openxmlformats.org/officeDocument/2006/relationships/slideLayout" Target="../slideLayouts/slideLayout2.xml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microsoft.com/office/2007/relationships/media" Target="../media/media8.m4a"/><Relationship Id="rId2" Type="http://schemas.openxmlformats.org/officeDocument/2006/relationships/audio" Target="../media/media8.m4a"/><Relationship Id="rId3" Type="http://schemas.openxmlformats.org/officeDocument/2006/relationships/slideLayout" Target="../slideLayouts/slideLayout2.xml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microsoft.com/office/2007/relationships/media" Target="../media/media9.m4a"/><Relationship Id="rId2" Type="http://schemas.openxmlformats.org/officeDocument/2006/relationships/audio" Target="../media/media9.m4a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4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FAIR-by-Design Methodology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Sonja Filiposka, UKIM</a:t>
            </a:r>
            <a:endParaRPr dirty="0"/>
          </a:p>
          <a:p>
            <a:pPr algn="l">
              <a:defRPr/>
            </a:pPr>
            <a:r>
              <a:rPr lang="it-IT" dirty="0" err="1">
                <a:solidFill>
                  <a:srgbClr val="92D050"/>
                </a:solidFill>
              </a:rPr>
              <a:t>orcid.org</a:t>
            </a:r>
            <a:r>
              <a:rPr lang="it-IT" dirty="0">
                <a:solidFill>
                  <a:srgbClr val="92D050"/>
                </a:solidFill>
              </a:rPr>
              <a:t>/0000-0003-0034-2855 </a:t>
            </a:r>
            <a:endParaRPr u="sng" dirty="0">
              <a:solidFill>
                <a:schemeClr val="bg1"/>
              </a:solidFill>
            </a:endParaRPr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1026" name="Picture 2" descr="https://lh3.googleusercontent.com/kSx3a5IvG91Ji0A034AtYP1map_Ar7AKEw-zbWPascMeNmFL_bdsIrgmGuFTNF5GnA0MJAAv0AQ5EvCck9LqNSHpzAlza9G95LtsyRAz9QFgDrj77KHxpaY7tL8r1dP7UJhDSLZFMf4sE7kjjmGk1omQbb2A-hSuiySIqWJfofoUG_Oc6H-h1tFyhy0"/>
          <p:cNvPicPr>
            <a:picLocks noChangeAspect="1" noChangeArrowheads="1"/>
          </p:cNvPicPr>
          <p:nvPr/>
        </p:nvPicPr>
        <p:blipFill>
          <a:blip r:embed="rId5"/>
          <a:stretch/>
        </p:blipFill>
        <p:spPr bwMode="auto">
          <a:xfrm>
            <a:off x="-244421" y="5610376"/>
            <a:ext cx="1011587" cy="554928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234419B-CCDF-724B-937E-F7B239B677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23"/>
    </mc:Choice>
    <mc:Fallback>
      <p:transition spd="slow" advTm="61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4176464"/>
            <a:chOff x="696427" y="1340768"/>
            <a:chExt cx="9936077" cy="4176464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Accompanying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71608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Auto Workflow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For Learners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Zenodo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LMS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Zenodo + GitHub Link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New Version Release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Approve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 of conduct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final content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question bank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quizzes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Setup feedback gathering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webinar room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badges/certificates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5 - Publish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C988DB3-4B02-4D45-B09D-009C05D6D4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10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895"/>
    </mc:Choice>
    <mc:Fallback>
      <p:transition spd="slow" advTm="85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692995" y="2250353"/>
            <a:ext cx="10806010" cy="2357294"/>
            <a:chOff x="890553" y="2300237"/>
            <a:chExt cx="10806010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10806010" cy="1482530"/>
              <a:chOff x="567656" y="3345748"/>
              <a:chExt cx="7946603" cy="1090235"/>
            </a:xfrm>
          </p:grpSpPr>
          <p:sp>
            <p:nvSpPr>
              <p:cNvPr id="9" name="Billedforklaring med højrepil 126">
                <a:extLst>
                  <a:ext uri="{FF2B5EF4-FFF2-40B4-BE49-F238E27FC236}">
                    <a16:creationId xmlns:a16="http://schemas.microsoft.com/office/drawing/2014/main" id="{00738AE0-FE50-5167-5F5B-4AE7891A50A5}"/>
                  </a:ext>
                </a:extLst>
              </p:cNvPr>
              <p:cNvSpPr/>
              <p:nvPr/>
            </p:nvSpPr>
            <p:spPr bwMode="auto">
              <a:xfrm>
                <a:off x="6787824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66593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43747"/>
                <a:ext cx="1129750" cy="339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LMS QA</a:t>
                </a:r>
              </a:p>
            </p:txBody>
          </p:sp>
          <p:sp>
            <p:nvSpPr>
              <p:cNvPr id="39" name="Tekstboks 135">
                <a:extLst>
                  <a:ext uri="{FF2B5EF4-FFF2-40B4-BE49-F238E27FC236}">
                    <a16:creationId xmlns:a16="http://schemas.microsoft.com/office/drawing/2014/main" id="{1513CBA2-D652-74C6-6DDA-2404984CE4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59217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FAIR-by-Design QA checklist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From a new learner perspective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33E1FA-4E8D-6664-032A-0349FC97607A}"/>
                </a:ext>
              </a:extLst>
            </p:cNvPr>
            <p:cNvSpPr txBox="1"/>
            <p:nvPr/>
          </p:nvSpPr>
          <p:spPr>
            <a:xfrm>
              <a:off x="9348909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Setup gathering from both perspectives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6 - Verify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2BDF51-5D7E-2B44-ACCD-711E9D9ACF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063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01"/>
    </mc:Choice>
    <mc:Fallback>
      <p:transition spd="slow" advTm="63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1346911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Analyse</a:t>
                </a:r>
                <a:endParaRPr lang="en-US" altLang="ko-KR" sz="20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10618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feedback form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 after training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GitHub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Fork and pull requests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998210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751347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B4B709F-E278-E842-9BF7-4954F17408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64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99"/>
    </mc:Choice>
    <mc:Fallback>
      <p:transition spd="slow" advTm="74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8EC00-25C3-8441-964A-7F67D34B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 How-</a:t>
            </a:r>
            <a:r>
              <a:rPr lang="en-GB" dirty="0" err="1"/>
              <a:t>Tos</a:t>
            </a:r>
            <a:endParaRPr lang="en-GB" dirty="0"/>
          </a:p>
        </p:txBody>
      </p:sp>
      <p:graphicFrame>
        <p:nvGraphicFramePr>
          <p:cNvPr id="6" name="Content Placeholder 3" descr="Up-to-Date Methodology&#13;&#10;&#9;https://fair-by-design-methodology.github.io/FAIR-by-Design_Book/ &#13;&#10;ToT course on Skills4EOSC LMS&#13;&#10;&#9;https://learning.skills4eosc.eu/course/view.php?id=19 &#13;&#10;Training GitBook&#13;&#10;&#9;https://fair-by-design-methodology.github.io/FAIR-by-Design_ToT/latest/&#13;&#10;&#9;GitHub&#13;&#10;&#9;&#9;https://github.com/FAIR-by-Design-Methodology/FAIR-by-Design_ToT &#13;&#10;">
            <a:extLst>
              <a:ext uri="{FF2B5EF4-FFF2-40B4-BE49-F238E27FC236}">
                <a16:creationId xmlns:a16="http://schemas.microsoft.com/office/drawing/2014/main" id="{AD18AC23-386D-71EC-97DB-230B0FBCB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368045"/>
              </p:ext>
            </p:extLst>
          </p:nvPr>
        </p:nvGraphicFramePr>
        <p:xfrm>
          <a:off x="838200" y="1484784"/>
          <a:ext cx="10515600" cy="4692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46474E-19ED-9E45-98D5-119F61D8F8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735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07"/>
    </mc:Choice>
    <mc:Fallback>
      <p:transition spd="slow" advTm="66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erson writing on a notepad">
            <a:extLst>
              <a:ext uri="{FF2B5EF4-FFF2-40B4-BE49-F238E27FC236}">
                <a16:creationId xmlns:a16="http://schemas.microsoft.com/office/drawing/2014/main" id="{91AAF548-5CF1-B8E1-362D-8A6C6947D3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77" b="158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870DEF6-46A2-D4F8-8BE6-91165D93E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3934" y="1860919"/>
            <a:ext cx="4975280" cy="3108645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BE7EF36-A51B-9B4F-8407-2DB1991B9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0528" y="2299176"/>
            <a:ext cx="4131368" cy="1571164"/>
          </a:xfrm>
        </p:spPr>
        <p:txBody>
          <a:bodyPr anchor="t">
            <a:normAutofit/>
          </a:bodyPr>
          <a:lstStyle/>
          <a:p>
            <a:pPr algn="l"/>
            <a:r>
              <a:rPr lang="en-GB" sz="3600"/>
              <a:t>What about FAIR software objects?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F9CE0FD-9712-5841-8A60-019ED7C55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5520" y="4199213"/>
            <a:ext cx="4869567" cy="598548"/>
          </a:xfrm>
        </p:spPr>
        <p:txBody>
          <a:bodyPr anchor="ctr">
            <a:normAutofit/>
          </a:bodyPr>
          <a:lstStyle/>
          <a:p>
            <a:pPr algn="l"/>
            <a:r>
              <a:rPr lang="en-GB" sz="1800" dirty="0"/>
              <a:t>Be FAIR…reuse the FAIR-by-Design Methodology…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2632D6-DED9-FDEC-FD9F-09FF0A454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3170" y="403477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74B7527-1450-2344-8A17-81A9B12BB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17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34"/>
    </mc:Choice>
    <mc:Fallback>
      <p:transition spd="slow" advTm="56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A38715-77AB-D04E-ABE7-2A3869F16D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5367" y="643466"/>
            <a:ext cx="10561265" cy="557106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0068D-5096-A44E-AE32-2A449C25F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rtl="0">
              <a:spcAft>
                <a:spcPts val="600"/>
              </a:spcAft>
              <a:defRPr/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Taken </a:t>
            </a:r>
            <a:r>
              <a:rPr lang="en-US" kern="1200" dirty="0"/>
              <a:t>from </a:t>
            </a:r>
            <a:r>
              <a:rPr lang="en-US" kern="1200" dirty="0">
                <a:hlinkClick r:id="rId5"/>
              </a:rPr>
              <a:t>https://www.spaceotechnologies.com/blog/software-development-process/</a:t>
            </a:r>
            <a:r>
              <a:rPr lang="en-US" kern="1200" dirty="0"/>
              <a:t> 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1FA2F0-7931-7C4A-A85D-2F7862CF1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4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97"/>
    </mc:Choice>
    <mc:Fallback>
      <p:transition spd="slow" advTm="47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47A7F-0D0E-2D41-A496-824B9EA4D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</a:t>
            </a:r>
            <a:br>
              <a:rPr lang="en-GB" dirty="0"/>
            </a:br>
            <a:r>
              <a:rPr lang="en-GB" dirty="0"/>
              <a:t>Learning materials -&gt; Research software </a:t>
            </a:r>
          </a:p>
        </p:txBody>
      </p:sp>
      <p:grpSp>
        <p:nvGrpSpPr>
          <p:cNvPr id="5" name="Group 4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A9A18C21-946B-B447-9E46-6E54DA8C0A2C}"/>
              </a:ext>
            </a:extLst>
          </p:cNvPr>
          <p:cNvGrpSpPr/>
          <p:nvPr/>
        </p:nvGrpSpPr>
        <p:grpSpPr>
          <a:xfrm>
            <a:off x="192664" y="2021712"/>
            <a:ext cx="11735984" cy="4451613"/>
            <a:chOff x="192664" y="2021712"/>
            <a:chExt cx="12103762" cy="4451613"/>
          </a:xfrm>
        </p:grpSpPr>
        <p:sp>
          <p:nvSpPr>
            <p:cNvPr id="6" name="Oval 13">
              <a:extLst>
                <a:ext uri="{FF2B5EF4-FFF2-40B4-BE49-F238E27FC236}">
                  <a16:creationId xmlns:a16="http://schemas.microsoft.com/office/drawing/2014/main" id="{295F4FF9-AFA8-6744-AEE6-6A9096875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사각형: 둥근 위쪽 모서리 130" descr="Discover">
              <a:extLst>
                <a:ext uri="{FF2B5EF4-FFF2-40B4-BE49-F238E27FC236}">
                  <a16:creationId xmlns:a16="http://schemas.microsoft.com/office/drawing/2014/main" id="{890D8598-22AA-8C4A-B1A0-E027B3ED3518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Right Arrow 6" descr="Verify">
              <a:extLst>
                <a:ext uri="{FF2B5EF4-FFF2-40B4-BE49-F238E27FC236}">
                  <a16:creationId xmlns:a16="http://schemas.microsoft.com/office/drawing/2014/main" id="{11001B08-D1BC-C14F-835B-255669BE04CB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ectangle 7" descr="Publish">
              <a:extLst>
                <a:ext uri="{FF2B5EF4-FFF2-40B4-BE49-F238E27FC236}">
                  <a16:creationId xmlns:a16="http://schemas.microsoft.com/office/drawing/2014/main" id="{25B3A150-198D-F24A-A03E-D158A3159638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8" descr="Produce">
              <a:extLst>
                <a:ext uri="{FF2B5EF4-FFF2-40B4-BE49-F238E27FC236}">
                  <a16:creationId xmlns:a16="http://schemas.microsoft.com/office/drawing/2014/main" id="{1F8BD206-FEF3-F84A-9F7A-1AE97890FBD1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9" descr="Design">
              <a:extLst>
                <a:ext uri="{FF2B5EF4-FFF2-40B4-BE49-F238E27FC236}">
                  <a16:creationId xmlns:a16="http://schemas.microsoft.com/office/drawing/2014/main" id="{14264EAB-2CE3-914B-83D6-0351C2AB5B54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BC325AC-ACBC-5C40-A638-500A4EB6D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336BDBB-B5B8-7544-BC94-EAA2BE7C6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1AAB194-69C8-CA41-992E-F5610EF645CD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6CE9E9-33DC-A54B-8802-7B4994F10A49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0CE7192-998A-3740-9293-208BB94923D6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D43999-3D81-C946-AC12-EF3B9C3EA2E7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libraries/modules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compatibility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DA6E9B8-11DF-EF46-8E65-08E53300B251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5A860C-137F-7142-9A66-A406891ADAA4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code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Test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BD2202-A79D-E046-BAF8-72460A4DD8E8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Ensure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C7D420-8EE8-FD4A-BB64-71DB43A377C1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SWH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Start maintaining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 Placeholder 10">
              <a:extLst>
                <a:ext uri="{FF2B5EF4-FFF2-40B4-BE49-F238E27FC236}">
                  <a16:creationId xmlns:a16="http://schemas.microsoft.com/office/drawing/2014/main" id="{3BFDFA1E-FAB9-CD4E-8828-936911D2C71A}"/>
                </a:ext>
              </a:extLst>
            </p:cNvPr>
            <p:cNvSpPr txBox="1">
              <a:spLocks/>
            </p:cNvSpPr>
            <p:nvPr/>
          </p:nvSpPr>
          <p:spPr>
            <a:xfrm>
              <a:off x="2906554" y="2021712"/>
              <a:ext cx="6542071" cy="399176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1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92D050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Software Development Process empowered with FAIR principles</a:t>
              </a:r>
            </a:p>
          </p:txBody>
        </p:sp>
        <p:sp>
          <p:nvSpPr>
            <p:cNvPr id="23" name="Bent Arrow 3">
              <a:extLst>
                <a:ext uri="{FF2B5EF4-FFF2-40B4-BE49-F238E27FC236}">
                  <a16:creationId xmlns:a16="http://schemas.microsoft.com/office/drawing/2014/main" id="{03B024D8-A6A0-6146-B637-21AF0F7E2FF2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Bent Arrow 35">
              <a:extLst>
                <a:ext uri="{FF2B5EF4-FFF2-40B4-BE49-F238E27FC236}">
                  <a16:creationId xmlns:a16="http://schemas.microsoft.com/office/drawing/2014/main" id="{C54CD3F0-DDCE-D940-B4D8-A46E3190BE48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Bent Arrow 38">
              <a:extLst>
                <a:ext uri="{FF2B5EF4-FFF2-40B4-BE49-F238E27FC236}">
                  <a16:creationId xmlns:a16="http://schemas.microsoft.com/office/drawing/2014/main" id="{0EECD70C-F99D-314A-BD94-6B86C88BB7E1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Bent Arrow 41">
              <a:extLst>
                <a:ext uri="{FF2B5EF4-FFF2-40B4-BE49-F238E27FC236}">
                  <a16:creationId xmlns:a16="http://schemas.microsoft.com/office/drawing/2014/main" id="{5D7F2277-5CD5-7641-809F-C34B1ACF5740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27" name="Straight Connector 48">
              <a:extLst>
                <a:ext uri="{FF2B5EF4-FFF2-40B4-BE49-F238E27FC236}">
                  <a16:creationId xmlns:a16="http://schemas.microsoft.com/office/drawing/2014/main" id="{E45C5218-9B78-4047-BC7D-D0D4EF53BCC9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49">
              <a:extLst>
                <a:ext uri="{FF2B5EF4-FFF2-40B4-BE49-F238E27FC236}">
                  <a16:creationId xmlns:a16="http://schemas.microsoft.com/office/drawing/2014/main" id="{0CDBF1E6-FF96-A847-A7B2-C9F8243E4563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50">
              <a:extLst>
                <a:ext uri="{FF2B5EF4-FFF2-40B4-BE49-F238E27FC236}">
                  <a16:creationId xmlns:a16="http://schemas.microsoft.com/office/drawing/2014/main" id="{FEF5819F-CA12-6E47-8AE3-F9C4F260A8F9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51">
              <a:extLst>
                <a:ext uri="{FF2B5EF4-FFF2-40B4-BE49-F238E27FC236}">
                  <a16:creationId xmlns:a16="http://schemas.microsoft.com/office/drawing/2014/main" id="{023403DB-2464-9A44-8BD8-9BEAE7510392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52">
              <a:extLst>
                <a:ext uri="{FF2B5EF4-FFF2-40B4-BE49-F238E27FC236}">
                  <a16:creationId xmlns:a16="http://schemas.microsoft.com/office/drawing/2014/main" id="{48A493C2-8C7B-BA49-8B5D-3EADDA89D162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4C3C15E-CA4C-D049-A733-60D5D27C1021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B9661E4-3362-1C49-AFC0-7FBE2ED1A271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F72C64-1853-5945-9B8B-A1238526CEF5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C717A0C-EA3F-8D4B-8A4B-16AAC0A53381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CF9DB76-4D4D-3949-893D-C6772EBE80A8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7" name="Rectangle 7">
              <a:extLst>
                <a:ext uri="{FF2B5EF4-FFF2-40B4-BE49-F238E27FC236}">
                  <a16:creationId xmlns:a16="http://schemas.microsoft.com/office/drawing/2014/main" id="{F536E23A-C03E-2440-BE9A-26FDE863866E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Rounded Rectangle 10">
              <a:extLst>
                <a:ext uri="{FF2B5EF4-FFF2-40B4-BE49-F238E27FC236}">
                  <a16:creationId xmlns:a16="http://schemas.microsoft.com/office/drawing/2014/main" id="{06D1B26E-A885-4540-ABCB-602DDB9615AB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Rounded Rectangle 5">
              <a:extLst>
                <a:ext uri="{FF2B5EF4-FFF2-40B4-BE49-F238E27FC236}">
                  <a16:creationId xmlns:a16="http://schemas.microsoft.com/office/drawing/2014/main" id="{DEF1FB0C-0379-AC4B-AC50-7594A418B796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Round Same Side Corner Rectangle 11">
              <a:extLst>
                <a:ext uri="{FF2B5EF4-FFF2-40B4-BE49-F238E27FC236}">
                  <a16:creationId xmlns:a16="http://schemas.microsoft.com/office/drawing/2014/main" id="{4AB09306-C7AE-FD4C-9879-8CC90D1793B6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Block Arc 10">
              <a:extLst>
                <a:ext uri="{FF2B5EF4-FFF2-40B4-BE49-F238E27FC236}">
                  <a16:creationId xmlns:a16="http://schemas.microsoft.com/office/drawing/2014/main" id="{88749D2D-8E8F-DD4F-A393-8D43666AF729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사각형: 둥근 위쪽 모서리 130">
              <a:extLst>
                <a:ext uri="{FF2B5EF4-FFF2-40B4-BE49-F238E27FC236}">
                  <a16:creationId xmlns:a16="http://schemas.microsoft.com/office/drawing/2014/main" id="{99E08E5E-4CF9-C247-8F71-BA77A6F4649A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251541F-E6DD-0A40-B16C-C2009A6668F4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Gather requirements, define goals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44" name="Straight Connector 48">
              <a:extLst>
                <a:ext uri="{FF2B5EF4-FFF2-40B4-BE49-F238E27FC236}">
                  <a16:creationId xmlns:a16="http://schemas.microsoft.com/office/drawing/2014/main" id="{1795A71A-E060-794D-BDE2-ACB30BAEB381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A75B704-328B-C447-843B-531524F5284F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81879D0-F1F6-5B40-ACA4-D24065410EB9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Improve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47" name="Google Shape;1225;p40">
              <a:extLst>
                <a:ext uri="{FF2B5EF4-FFF2-40B4-BE49-F238E27FC236}">
                  <a16:creationId xmlns:a16="http://schemas.microsoft.com/office/drawing/2014/main" id="{B65C522E-E4B8-1247-8C83-764A981E755C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48" name="Google Shape;1226;p40">
                <a:extLst>
                  <a:ext uri="{FF2B5EF4-FFF2-40B4-BE49-F238E27FC236}">
                    <a16:creationId xmlns:a16="http://schemas.microsoft.com/office/drawing/2014/main" id="{59AF1902-4793-F347-9CAC-C17DB767244E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9" name="Google Shape;1227;p40">
                <a:extLst>
                  <a:ext uri="{FF2B5EF4-FFF2-40B4-BE49-F238E27FC236}">
                    <a16:creationId xmlns:a16="http://schemas.microsoft.com/office/drawing/2014/main" id="{14959E94-731D-9043-8CDB-0AC1A85A063C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0" name="Google Shape;1228;p40">
                <a:extLst>
                  <a:ext uri="{FF2B5EF4-FFF2-40B4-BE49-F238E27FC236}">
                    <a16:creationId xmlns:a16="http://schemas.microsoft.com/office/drawing/2014/main" id="{105A6C0B-5BE5-F241-B8E8-A0B2DBF31734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1" name="Google Shape;1229;p40">
                <a:extLst>
                  <a:ext uri="{FF2B5EF4-FFF2-40B4-BE49-F238E27FC236}">
                    <a16:creationId xmlns:a16="http://schemas.microsoft.com/office/drawing/2014/main" id="{FF6B3B83-B55C-EB4C-8E3C-651D93076B36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2" name="Google Shape;1230;p40">
                <a:extLst>
                  <a:ext uri="{FF2B5EF4-FFF2-40B4-BE49-F238E27FC236}">
                    <a16:creationId xmlns:a16="http://schemas.microsoft.com/office/drawing/2014/main" id="{1C2735D2-B566-D640-90F1-780881309B45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3" name="Google Shape;1231;p40">
                <a:extLst>
                  <a:ext uri="{FF2B5EF4-FFF2-40B4-BE49-F238E27FC236}">
                    <a16:creationId xmlns:a16="http://schemas.microsoft.com/office/drawing/2014/main" id="{E54CAAED-F6EE-164D-8D93-0028E2D34126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4" name="Google Shape;1232;p40">
                <a:extLst>
                  <a:ext uri="{FF2B5EF4-FFF2-40B4-BE49-F238E27FC236}">
                    <a16:creationId xmlns:a16="http://schemas.microsoft.com/office/drawing/2014/main" id="{0981500C-538D-0443-AB67-3188C486E86B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5" name="Google Shape;1233;p40">
                <a:extLst>
                  <a:ext uri="{FF2B5EF4-FFF2-40B4-BE49-F238E27FC236}">
                    <a16:creationId xmlns:a16="http://schemas.microsoft.com/office/drawing/2014/main" id="{85783632-04DE-D74B-9727-44AEF9493DD2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6" name="Google Shape;1234;p40">
                <a:extLst>
                  <a:ext uri="{FF2B5EF4-FFF2-40B4-BE49-F238E27FC236}">
                    <a16:creationId xmlns:a16="http://schemas.microsoft.com/office/drawing/2014/main" id="{C70ACB22-298D-2340-9C9D-DB47DAFBF88F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7" name="Google Shape;1235;p40">
                <a:extLst>
                  <a:ext uri="{FF2B5EF4-FFF2-40B4-BE49-F238E27FC236}">
                    <a16:creationId xmlns:a16="http://schemas.microsoft.com/office/drawing/2014/main" id="{E836B50F-FBBB-B542-97F6-57007EA765B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890A2FB-88C9-5345-9441-BE6F599863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91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92"/>
    </mc:Choice>
    <mc:Fallback>
      <p:transition spd="slow" advTm="63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1196752"/>
            <a:ext cx="10369097" cy="5013220"/>
            <a:chOff x="911479" y="1196752"/>
            <a:chExt cx="10369097" cy="501322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Software Development Process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Software Development </a:t>
                </a:r>
                <a:b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</a:b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Plan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Software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196752"/>
              <a:ext cx="184016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Lora" pitchFamily="2" charset="0"/>
                  <a:cs typeface="Times New Roman" panose="02020603050405020304" pitchFamily="18" charset="0"/>
                </a:rPr>
                <a:t>Research Software includes source code files, algorithms, scripts, computational workflows and executables created during the research process or for a research purpose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research software metadata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8740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Aim to produce high-quality software that meets the the requirements and constraints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844824"/>
              <a:ext cx="1556052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Perform requirements analysis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</a:t>
              </a: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 p</a:t>
              </a: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roject scope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Allocate resources for the software development process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– Prepare (Requirement analysis and resource planning)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09F853B-3CDF-8C46-9C84-A11A7CC84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39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47"/>
    </mc:Choice>
    <mc:Fallback>
      <p:transition spd="slow" advTm="70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/>
              <a:t>Metadata for Research Software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3720-EF14-2746-90CC-F09442820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5400" dirty="0">
                <a:hlinkClick r:id="rId4"/>
              </a:rPr>
              <a:t>D4.4 - Guidelines for recommended metadata standard for research software within EOSC</a:t>
            </a:r>
            <a:endParaRPr lang="en-GB" sz="5400" dirty="0"/>
          </a:p>
          <a:p>
            <a:pPr marL="0" indent="0" algn="ctr">
              <a:buNone/>
            </a:pPr>
            <a:endParaRPr lang="en-GB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58CA84-2569-E44A-B070-3747960AE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0" y="4797152"/>
            <a:ext cx="4064000" cy="965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53B6FA5-92EF-2544-A713-CF4BA1BDBE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58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74"/>
    </mc:Choice>
    <mc:Fallback>
      <p:transition spd="slow" advTm="26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– Discover (Software Reuse)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C7D280-D943-0343-9CB2-4203FC52D5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06" b="8350"/>
          <a:stretch/>
        </p:blipFill>
        <p:spPr>
          <a:xfrm>
            <a:off x="7610524" y="1484784"/>
            <a:ext cx="4102100" cy="41044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62B986-A3A0-6E44-8CB4-4363EF0245BB}"/>
              </a:ext>
            </a:extLst>
          </p:cNvPr>
          <p:cNvSpPr txBox="1"/>
          <p:nvPr/>
        </p:nvSpPr>
        <p:spPr>
          <a:xfrm>
            <a:off x="7104112" y="5517232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Software Reuse Development frameworks, taken from: </a:t>
            </a:r>
            <a:r>
              <a:rPr lang="en-GB" sz="1200" dirty="0" err="1"/>
              <a:t>Anasuodei</a:t>
            </a:r>
            <a:r>
              <a:rPr lang="en-GB" sz="1200" dirty="0"/>
              <a:t>, </a:t>
            </a:r>
            <a:r>
              <a:rPr lang="en-GB" sz="1200" dirty="0" err="1"/>
              <a:t>Moko</a:t>
            </a:r>
            <a:r>
              <a:rPr lang="en-GB" sz="1200" dirty="0"/>
              <a:t> et al. “Software Reusability: Approaches and Challenges.” (2021), </a:t>
            </a:r>
            <a:r>
              <a:rPr lang="en-GB" sz="1200" dirty="0">
                <a:hlinkClick r:id="rId6"/>
              </a:rPr>
              <a:t>https://api.semanticscholar.org/CorpusID:237320187</a:t>
            </a:r>
            <a:r>
              <a:rPr lang="en-GB" sz="1200" dirty="0"/>
              <a:t>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E017BE4-1247-B94C-8BAF-56E2454BEA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455726"/>
              </p:ext>
            </p:extLst>
          </p:nvPr>
        </p:nvGraphicFramePr>
        <p:xfrm>
          <a:off x="301094" y="1484784"/>
          <a:ext cx="6803018" cy="4761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AB164FF-6CD3-B54C-A30D-C39D1EF148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51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43"/>
    </mc:Choice>
    <mc:Fallback>
      <p:transition spd="slow" advTm="59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</a:t>
            </a:r>
            <a:r>
              <a:rPr lang="en-GB" sz="4800" dirty="0">
                <a:solidFill>
                  <a:srgbClr val="0070C0"/>
                </a:solidFill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3" name="Group 2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555389BB-9D20-194F-9490-CF90559AFB9A}"/>
              </a:ext>
            </a:extLst>
          </p:cNvPr>
          <p:cNvGrpSpPr/>
          <p:nvPr/>
        </p:nvGrpSpPr>
        <p:grpSpPr>
          <a:xfrm>
            <a:off x="192664" y="1830546"/>
            <a:ext cx="12103762" cy="4642779"/>
            <a:chOff x="192664" y="1830546"/>
            <a:chExt cx="12103762" cy="4642779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 descr="Discover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 descr="Verify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 descr="Publish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 descr="Produce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 descr="Design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821FED-FBA7-D04D-8419-EFED753046ED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resources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tools &amp; formats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0B5FD2-E454-954F-9C41-D8EA79306174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syllabus and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facilitation materials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D8CC9C-B55B-544E-A9E0-B218AC39FD71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content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compatibility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Internal QA check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AC7259-C830-0347-93A6-5D5FC4000E66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for learners &amp; instructors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Ensure accessibility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Enable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13D29E-5F25-D942-97DC-A8465A862CF9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 check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training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Use gathered feedback for continuous improvement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33" name="그룹 155">
              <a:extLst>
                <a:ext uri="{FF2B5EF4-FFF2-40B4-BE49-F238E27FC236}">
                  <a16:creationId xmlns:a16="http://schemas.microsoft.com/office/drawing/2014/main" id="{90A79812-2772-594D-A75E-3197F554DC31}"/>
                </a:ext>
              </a:extLst>
            </p:cNvPr>
            <p:cNvGrpSpPr/>
            <p:nvPr/>
          </p:nvGrpSpPr>
          <p:grpSpPr>
            <a:xfrm>
              <a:off x="2906555" y="1830546"/>
              <a:ext cx="6206747" cy="676176"/>
              <a:chOff x="3872378" y="1401441"/>
              <a:chExt cx="4392488" cy="67617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D01C283-BCF9-8E4F-ABEF-13A44BAF640F}"/>
                  </a:ext>
                </a:extLst>
              </p:cNvPr>
              <p:cNvSpPr txBox="1"/>
              <p:nvPr/>
            </p:nvSpPr>
            <p:spPr>
              <a:xfrm>
                <a:off x="3872378" y="1800618"/>
                <a:ext cx="43924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focusing on both learners and peer instructors</a:t>
                </a:r>
              </a:p>
            </p:txBody>
          </p:sp>
          <p:sp>
            <p:nvSpPr>
              <p:cNvPr id="35" name="Text Placeholder 10">
                <a:extLst>
                  <a:ext uri="{FF2B5EF4-FFF2-40B4-BE49-F238E27FC236}">
                    <a16:creationId xmlns:a16="http://schemas.microsoft.com/office/drawing/2014/main" id="{6F201268-B15E-0C47-8738-99DA22844B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72378" y="1401441"/>
                <a:ext cx="4392488" cy="39917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92D050"/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Backward Instructional Design Empowered with FAIR principles</a:t>
                </a:r>
              </a:p>
            </p:txBody>
          </p:sp>
        </p:grp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DFF5B9-B5DA-CC45-BD42-D4AAF3B8D327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purpose, learning objectives, target audience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75" name="Google Shape;1225;p40">
              <a:extLst>
                <a:ext uri="{FF2B5EF4-FFF2-40B4-BE49-F238E27FC236}">
                  <a16:creationId xmlns:a16="http://schemas.microsoft.com/office/drawing/2014/main" id="{48599E71-E27B-B54D-8F9B-D00B044FD8E3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76" name="Google Shape;1226;p40">
                <a:extLst>
                  <a:ext uri="{FF2B5EF4-FFF2-40B4-BE49-F238E27FC236}">
                    <a16:creationId xmlns:a16="http://schemas.microsoft.com/office/drawing/2014/main" id="{5F2F43A0-3090-6648-BB5E-30D5DA8AED48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Google Shape;1227;p40">
                <a:extLst>
                  <a:ext uri="{FF2B5EF4-FFF2-40B4-BE49-F238E27FC236}">
                    <a16:creationId xmlns:a16="http://schemas.microsoft.com/office/drawing/2014/main" id="{E6298AD4-A57F-1248-9B2D-7519A465B4B2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Google Shape;1228;p40">
                <a:extLst>
                  <a:ext uri="{FF2B5EF4-FFF2-40B4-BE49-F238E27FC236}">
                    <a16:creationId xmlns:a16="http://schemas.microsoft.com/office/drawing/2014/main" id="{FC5404C2-447B-CB49-BDF8-5776EFD28871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Google Shape;1229;p40">
                <a:extLst>
                  <a:ext uri="{FF2B5EF4-FFF2-40B4-BE49-F238E27FC236}">
                    <a16:creationId xmlns:a16="http://schemas.microsoft.com/office/drawing/2014/main" id="{25AF71EE-A6AF-6A4B-AA90-902D2E62E624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Google Shape;1230;p40">
                <a:extLst>
                  <a:ext uri="{FF2B5EF4-FFF2-40B4-BE49-F238E27FC236}">
                    <a16:creationId xmlns:a16="http://schemas.microsoft.com/office/drawing/2014/main" id="{D1771923-8F7A-AB49-8546-4D29695A9BEB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Google Shape;1231;p40">
                <a:extLst>
                  <a:ext uri="{FF2B5EF4-FFF2-40B4-BE49-F238E27FC236}">
                    <a16:creationId xmlns:a16="http://schemas.microsoft.com/office/drawing/2014/main" id="{7FC58EB1-051E-C247-A1FA-E18D26A8AA8D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Google Shape;1232;p40">
                <a:extLst>
                  <a:ext uri="{FF2B5EF4-FFF2-40B4-BE49-F238E27FC236}">
                    <a16:creationId xmlns:a16="http://schemas.microsoft.com/office/drawing/2014/main" id="{272F349D-FF1D-B842-9B4B-47E9BF9AEE3E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Google Shape;1233;p40">
                <a:extLst>
                  <a:ext uri="{FF2B5EF4-FFF2-40B4-BE49-F238E27FC236}">
                    <a16:creationId xmlns:a16="http://schemas.microsoft.com/office/drawing/2014/main" id="{6DBFC6DB-69F5-4E4D-9F50-A2B8E58E49F4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Google Shape;1234;p40">
                <a:extLst>
                  <a:ext uri="{FF2B5EF4-FFF2-40B4-BE49-F238E27FC236}">
                    <a16:creationId xmlns:a16="http://schemas.microsoft.com/office/drawing/2014/main" id="{E8C627AD-E81D-5445-B95A-C94E248D513D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Google Shape;1235;p40">
                <a:extLst>
                  <a:ext uri="{FF2B5EF4-FFF2-40B4-BE49-F238E27FC236}">
                    <a16:creationId xmlns:a16="http://schemas.microsoft.com/office/drawing/2014/main" id="{F63F3BBC-9F46-854A-B676-FD14DE8938F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8C07DFF-7082-B447-91BE-97B05A931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64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545"/>
    </mc:Choice>
    <mc:Fallback>
      <p:transition spd="slow" advTm="167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3312938"/>
            <a:chOff x="354317" y="2060848"/>
            <a:chExt cx="11483366" cy="331293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866331" y="2662487"/>
                  <a:ext cx="1352050" cy="5105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Other requirements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2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970564" y="2715850"/>
                  <a:ext cx="1174588" cy="72934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Non-functional requirements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Prototype to test the ideas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Used to define the ontology of the software solution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High-level view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06921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the software architecture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software elements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245204"/>
              <a:ext cx="1960405" cy="6327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The quality attributes</a:t>
              </a:r>
            </a:p>
            <a:p>
              <a:pPr marL="171450" indent="-171450" algn="ctr">
                <a:lnSpc>
                  <a:spcPct val="107000"/>
                </a:lnSpc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Usability, security, …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9913580" y="4604345"/>
              <a:ext cx="1907328" cy="6764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Performance, scalability, portability, extensibility, compliance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– Design (Software architecture)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B0D5DE-EBDF-504E-B922-ECC360AB1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2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45"/>
    </mc:Choice>
    <mc:Fallback>
      <p:transition spd="slow" advTm="67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B26E3-1196-FC44-ADD2-92DCF1AF5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17640" cy="4351338"/>
          </a:xfrm>
        </p:spPr>
        <p:txBody>
          <a:bodyPr/>
          <a:lstStyle/>
          <a:p>
            <a:r>
              <a:rPr lang="en-GB" dirty="0"/>
              <a:t>GitHub Repository Structure Best Practices</a:t>
            </a:r>
          </a:p>
          <a:p>
            <a:r>
              <a:rPr lang="en-GB" dirty="0"/>
              <a:t>Available at:</a:t>
            </a:r>
          </a:p>
          <a:p>
            <a:pPr lvl="1"/>
            <a:r>
              <a:rPr lang="en-GB" dirty="0">
                <a:hlinkClick r:id="rId4"/>
              </a:rPr>
              <a:t>https://github.com/CodeFactoryBerlin/OpenSourceRepoTemplate</a:t>
            </a:r>
            <a:r>
              <a:rPr lang="en-GB" dirty="0"/>
              <a:t> 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EC5FEC-23A4-9845-B24E-C5047DCA9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915" y="980729"/>
            <a:ext cx="7098681" cy="519623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FD2638C-3808-8347-BB41-57EDDBF627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7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44"/>
    </mc:Choice>
    <mc:Fallback>
      <p:transition spd="slow" advTm="46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Documentation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Develop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Initial QA - Test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</a:t>
                      </a:r>
                      <a:r>
                        <a:rPr lang="en-US" altLang="ko-KR" sz="1400" b="1" dirty="0" err="1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Finalise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Lora" pitchFamily="2" charset="0"/>
                        <a:cs typeface="Arial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4639400" y="2001369"/>
                <a:ext cx="456938" cy="505019"/>
                <a:chOff x="-59190357" y="2310475"/>
                <a:chExt cx="316468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59190357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59149562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59149562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59149562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59149562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58942439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1055440" y="3577332"/>
              <a:ext cx="192391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Use recommended best practices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Practice branching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Follow naming conventions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Manifesto for Agile software development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Develop test cases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Use different types of software tests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Fix bugs and errors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726984"/>
              <a:ext cx="1756864" cy="9002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Per file 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Semantic Versioning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838530" y="3726984"/>
              <a:ext cx="1756864" cy="10618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latin typeface="Lora" pitchFamily="2" charset="0"/>
                </a:rPr>
                <a:t>Follow best practices for creating software documentation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latin typeface="Lora" pitchFamily="2" charset="0"/>
                </a:rPr>
                <a:t>Use conventional commits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endParaRPr lang="en-US" sz="1050" dirty="0">
                <a:latin typeface="Lora" pitchFamily="2" charset="0"/>
              </a:endParaRPr>
            </a:p>
          </p:txBody>
        </p:sp>
      </p:grpSp>
      <p:pic>
        <p:nvPicPr>
          <p:cNvPr id="35" name="Picture 34" descr="Programmer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523592" y="1831343"/>
            <a:ext cx="900000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– Produce (Develop and Test)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4C6379-6835-C24F-BD0C-C3185EACD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74"/>
    </mc:Choice>
    <mc:Fallback>
      <p:transition spd="slow" advTm="126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4913417"/>
            <a:chOff x="696427" y="1340768"/>
            <a:chExt cx="9936077" cy="4913417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Special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71608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Workflow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Preserve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Zenodo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Catalog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Zenodo + GitHub Link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New Version Release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19236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CHANGELOG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CONTRIBUTORS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AUTHORS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SUPPORT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CODE_OF_CONDUCT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ACKNOWLEDGEMENT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Archive research software on </a:t>
              </a:r>
              <a:b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</a:b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Software Heritage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  <a:hlinkClick r:id="rId5"/>
                </a:rPr>
                <a:t>https://www.softwareheritage.org/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 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– Publish (Deploy Release)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C30B55-A510-8C41-B0B4-D0FAA3587D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60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56"/>
    </mc:Choice>
    <mc:Fallback>
      <p:transition spd="slow" advTm="123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3213130" y="2295842"/>
            <a:ext cx="8859534" cy="2357294"/>
            <a:chOff x="890553" y="2300237"/>
            <a:chExt cx="8691421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8691421" cy="1482530"/>
              <a:chOff x="567656" y="3345748"/>
              <a:chExt cx="6391561" cy="1090235"/>
            </a:xfrm>
          </p:grpSpPr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66593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 research software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Enable feedback gathering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– Verify (FAIR assessment)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98267E2-D188-C54E-A909-72313E41D917}"/>
              </a:ext>
            </a:extLst>
          </p:cNvPr>
          <p:cNvSpPr txBox="1">
            <a:spLocks/>
          </p:cNvSpPr>
          <p:nvPr/>
        </p:nvSpPr>
        <p:spPr>
          <a:xfrm>
            <a:off x="-37649" y="3170606"/>
            <a:ext cx="3242504" cy="14825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>
                <a:hlinkClick r:id="rId5"/>
              </a:rPr>
              <a:t>D5.2 - Metrics for automated FAIR software assessment in a disciplinary context</a:t>
            </a:r>
            <a:endParaRPr lang="en-GB" sz="24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A3A48B0-B346-6940-B0D9-DE259A02E1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972" y="2129079"/>
            <a:ext cx="2539514" cy="60313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FAF4E25-BC1C-7048-8881-741A814033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16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71"/>
    </mc:Choice>
    <mc:Fallback>
      <p:transition spd="slow" advTm="49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1346911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Analyse</a:t>
                </a:r>
                <a:endParaRPr lang="en-US" altLang="ko-KR" sz="20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9002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Backlog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GitHub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Fork and pull requests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998210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751347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02C798-CF72-2A40-88E3-58115BCCA4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45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72"/>
    </mc:Choice>
    <mc:Fallback>
      <p:transition spd="slow" advTm="55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00101A-794D-1243-AEBC-CDF3DD3C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Help us improve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02B3-0FAE-EA4B-9427-C15E26A7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19816" cy="3320668"/>
          </a:xfrm>
        </p:spPr>
        <p:txBody>
          <a:bodyPr>
            <a:normAutofit/>
          </a:bodyPr>
          <a:lstStyle/>
          <a:p>
            <a:r>
              <a:rPr lang="en-GB" sz="2200" dirty="0"/>
              <a:t>We are very interested in your thoughts and ideas</a:t>
            </a:r>
          </a:p>
          <a:p>
            <a:r>
              <a:rPr lang="en-GB" sz="2200" dirty="0"/>
              <a:t>Let us co-create and make a new, improved, version of the FAIR-by-Design materials together</a:t>
            </a:r>
            <a:endParaRPr lang="mk-MK" sz="2200" dirty="0"/>
          </a:p>
          <a:p>
            <a:pPr lvl="1"/>
            <a:r>
              <a:rPr lang="en-US" sz="1800" dirty="0"/>
              <a:t>Give us feedback on the training</a:t>
            </a:r>
          </a:p>
          <a:p>
            <a:pPr lvl="1"/>
            <a:r>
              <a:rPr lang="en-US" sz="1800" dirty="0"/>
              <a:t>Fill out the FAIR-by-Design methodology survey form available at </a:t>
            </a:r>
            <a:r>
              <a:rPr lang="en-US" sz="1800" dirty="0">
                <a:hlinkClick r:id="rId4"/>
              </a:rPr>
              <a:t>https://zenodo.org/records/8305540</a:t>
            </a:r>
            <a:r>
              <a:rPr lang="en-US" sz="1800" dirty="0"/>
              <a:t> </a:t>
            </a:r>
            <a:endParaRPr lang="en-GB" sz="1800" dirty="0"/>
          </a:p>
          <a:p>
            <a:endParaRPr lang="en-GB" sz="2200" dirty="0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F9362096-007E-6927-E960-80378CEBD6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431" r="1261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918F79E-ED5F-8B45-8911-BAF64CE339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56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155"/>
    </mc:Choice>
    <mc:Fallback>
      <p:transition spd="slow" advTm="79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4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 bwMode="auto">
          <a:xfrm>
            <a:off x="228600" y="2935605"/>
            <a:ext cx="8531696" cy="31705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it-IT" dirty="0" err="1">
                <a:solidFill>
                  <a:srgbClr val="0070C0"/>
                </a:solidFill>
              </a:rPr>
              <a:t>Thank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you</a:t>
            </a:r>
            <a:r>
              <a:rPr lang="it-IT" dirty="0">
                <a:solidFill>
                  <a:srgbClr val="0070C0"/>
                </a:solidFill>
              </a:rPr>
              <a:t>!</a:t>
            </a:r>
            <a:br>
              <a:rPr lang="it-IT" dirty="0">
                <a:solidFill>
                  <a:srgbClr val="0070C0"/>
                </a:solidFill>
              </a:rPr>
            </a:br>
            <a:r>
              <a:rPr lang="it-IT" dirty="0" err="1">
                <a:solidFill>
                  <a:srgbClr val="0070C0"/>
                </a:solidFill>
              </a:rPr>
              <a:t>Questions</a:t>
            </a:r>
            <a:r>
              <a:rPr lang="it-IT" dirty="0">
                <a:solidFill>
                  <a:srgbClr val="0070C0"/>
                </a:solidFill>
              </a:rPr>
              <a:t>?</a:t>
            </a:r>
            <a:br>
              <a:rPr lang="it-IT" dirty="0">
                <a:solidFill>
                  <a:srgbClr val="0070C0"/>
                </a:solidFill>
              </a:rPr>
            </a:br>
            <a:br>
              <a:rPr lang="it-IT" dirty="0">
                <a:solidFill>
                  <a:srgbClr val="0070C0"/>
                </a:solidFill>
              </a:rPr>
            </a:br>
            <a:r>
              <a:rPr lang="it-IT" sz="1800" dirty="0">
                <a:solidFill>
                  <a:srgbClr val="0070C0"/>
                </a:solidFill>
              </a:rPr>
              <a:t>Credit: Some of the </a:t>
            </a:r>
            <a:r>
              <a:rPr lang="it-IT" sz="1800" dirty="0" err="1">
                <a:solidFill>
                  <a:srgbClr val="0070C0"/>
                </a:solidFill>
              </a:rPr>
              <a:t>slides</a:t>
            </a:r>
            <a:r>
              <a:rPr lang="it-IT" sz="1800" dirty="0">
                <a:solidFill>
                  <a:srgbClr val="0070C0"/>
                </a:solidFill>
              </a:rPr>
              <a:t> in </a:t>
            </a:r>
            <a:r>
              <a:rPr lang="it-IT" sz="1800" dirty="0" err="1">
                <a:solidFill>
                  <a:srgbClr val="0070C0"/>
                </a:solidFill>
              </a:rPr>
              <a:t>this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presentation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were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created</a:t>
            </a:r>
            <a:r>
              <a:rPr lang="it-IT" sz="1800" dirty="0">
                <a:solidFill>
                  <a:srgbClr val="0070C0"/>
                </a:solidFill>
              </a:rPr>
              <a:t> by </a:t>
            </a:r>
            <a:r>
              <a:rPr lang="it-IT" sz="1800" dirty="0">
                <a:solidFill>
                  <a:srgbClr val="0070C0"/>
                </a:solidFill>
                <a:hlinkClick r:id="rId5"/>
              </a:rPr>
              <a:t>SlideEgg</a:t>
            </a:r>
            <a:r>
              <a:rPr lang="it-IT" sz="2000" dirty="0">
                <a:solidFill>
                  <a:srgbClr val="0070C0"/>
                </a:solidFill>
              </a:rPr>
              <a:t> </a:t>
            </a: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endParaRPr sz="27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-168696" y="5440139"/>
            <a:ext cx="8675712" cy="365125"/>
          </a:xfrm>
        </p:spPr>
        <p:txBody>
          <a:bodyPr/>
          <a:lstStyle/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Sonja Filiposka – </a:t>
            </a:r>
            <a:r>
              <a:rPr lang="en-US" sz="1800" u="sng" dirty="0">
                <a:solidFill>
                  <a:srgbClr val="79B418"/>
                </a:solidFill>
                <a:latin typeface="Century Gothic"/>
                <a:hlinkClick r:id="rId6" tooltip="mailto:emma.lazzeri@garr.it"/>
              </a:rPr>
              <a:t>sonja.filiposka@finki.ukim.mk</a:t>
            </a:r>
            <a:r>
              <a:rPr lang="en-US" sz="1800" u="sng" dirty="0">
                <a:solidFill>
                  <a:srgbClr val="79B418"/>
                </a:solidFill>
                <a:latin typeface="Century Gothic"/>
              </a:rPr>
              <a:t> </a:t>
            </a:r>
            <a:r>
              <a:rPr lang="en-US" sz="1800" dirty="0">
                <a:solidFill>
                  <a:srgbClr val="79B418"/>
                </a:solidFill>
                <a:latin typeface="Century Gothic"/>
              </a:rPr>
              <a:t> </a:t>
            </a:r>
            <a:endParaRPr dirty="0"/>
          </a:p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FAIR-by-Design Workshop @ IDCC’24, 19 February 2024</a:t>
            </a:r>
            <a:endParaRPr lang="it-IT" sz="1800" b="0" i="0" u="none" strike="noStrike" cap="none" spc="0" dirty="0">
              <a:ln>
                <a:noFill/>
              </a:ln>
              <a:solidFill>
                <a:srgbClr val="79B418"/>
              </a:solidFill>
              <a:latin typeface="Century Gothic"/>
              <a:ea typeface="Arial"/>
              <a:cs typeface="Arial"/>
            </a:endParaRPr>
          </a:p>
        </p:txBody>
      </p:sp>
      <p:sp>
        <p:nvSpPr>
          <p:cNvPr id="119478617" name="CasellaDiTesto 1"/>
          <p:cNvSpPr txBox="1"/>
          <p:nvPr/>
        </p:nvSpPr>
        <p:spPr bwMode="auto">
          <a:xfrm>
            <a:off x="0" y="5889114"/>
            <a:ext cx="12190125" cy="95410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dirty="0"/>
              <a:t>		</a:t>
            </a:r>
            <a:endParaRPr dirty="0"/>
          </a:p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https://doi.org/10.5281/zenodo.10676532</a:t>
            </a:r>
          </a:p>
          <a:p>
            <a:pPr>
              <a:defRPr/>
            </a:pPr>
            <a:r>
              <a:rPr lang="en-US" sz="1400" b="0" i="0" u="none" strike="noStrike" cap="none" spc="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Filiposka, Sonja. (2024, </a:t>
            </a:r>
            <a:r>
              <a:rPr lang="en-US" sz="1400" dirty="0">
                <a:latin typeface="Calibri"/>
                <a:ea typeface="Calibri"/>
                <a:cs typeface="Calibri"/>
              </a:rPr>
              <a:t>February</a:t>
            </a:r>
            <a:r>
              <a:rPr lang="en-US" sz="1400" b="0" i="0" u="none" strike="noStrike" cap="none" spc="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19). FAIR-by-Design Methodology.</a:t>
            </a:r>
            <a:r>
              <a:rPr lang="en-US" sz="1400" dirty="0">
                <a:ea typeface="Calibri"/>
                <a:cs typeface="Calibri"/>
              </a:rPr>
              <a:t> FAIR-by-Design Workshop. IDCC’24. </a:t>
            </a:r>
            <a:r>
              <a:rPr lang="en-US" sz="1400" dirty="0" err="1">
                <a:ea typeface="Calibri"/>
                <a:cs typeface="Calibri"/>
              </a:rPr>
              <a:t>Zenodo</a:t>
            </a:r>
            <a:endParaRPr lang="en-US" sz="1400">
              <a:ea typeface="Calibri"/>
              <a:cs typeface="Calibri"/>
            </a:endParaRPr>
          </a:p>
          <a:p>
            <a:pPr>
              <a:defRPr/>
            </a:pPr>
            <a:endParaRPr lang="en-US" sz="1400" dirty="0"/>
          </a:p>
        </p:txBody>
      </p:sp>
      <p:pic>
        <p:nvPicPr>
          <p:cNvPr id="1910624651" name="Immagine 5" descr="CC BY license icon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69849" y="5962610"/>
            <a:ext cx="1248607" cy="42944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4F855C7-B05E-DF4F-8DBE-C7507E108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66"/>
    </mc:Choice>
    <mc:Fallback>
      <p:transition spd="slow" advTm="20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1340768"/>
            <a:ext cx="10369097" cy="4880302"/>
            <a:chOff x="911479" y="1340768"/>
            <a:chExt cx="10369097" cy="488030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Backward Instructional Design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Learning Objectives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Learning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340768"/>
              <a:ext cx="184016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Package of: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learning outcome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plan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content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activity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RDA min metadata schema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Focus on the learning outcomes that one wants to achieve. Work backward to the topics that need to be covered to achieve the learning objectives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844824"/>
              <a:ext cx="1556052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Purpose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Target audience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Prerequisites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Scope 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Describe what new knowledge and skills will be obtained in a specific, measurable, attainable, relevant and time-bound (SMART) way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Use the Bloom’s Taxonomy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1 - Prepare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6AC03F06-A5FC-1B47-820E-E74C15FAC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1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120"/>
    </mc:Choice>
    <mc:Fallback>
      <p:transition spd="slow" advTm="177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4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5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A1029E-4743-A44B-B201-E0AFFE997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27"/>
    </mc:Choice>
    <mc:Fallback>
      <p:transition spd="slow" advTm="70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 descr="Get inspired with OER, EOSC repos, general repos and multimedia repos">
            <a:extLst>
              <a:ext uri="{FF2B5EF4-FFF2-40B4-BE49-F238E27FC236}">
                <a16:creationId xmlns:a16="http://schemas.microsoft.com/office/drawing/2014/main" id="{40B6208E-3C64-9A7A-D8D7-6DE6D35B0769}"/>
              </a:ext>
            </a:extLst>
          </p:cNvPr>
          <p:cNvGrpSpPr/>
          <p:nvPr/>
        </p:nvGrpSpPr>
        <p:grpSpPr>
          <a:xfrm>
            <a:off x="-25132" y="2332566"/>
            <a:ext cx="12217132" cy="3263900"/>
            <a:chOff x="0" y="1993900"/>
            <a:chExt cx="12217132" cy="3263900"/>
          </a:xfrm>
        </p:grpSpPr>
        <p:sp>
          <p:nvSpPr>
            <p:cNvPr id="119" name="Google Shape;397;p20">
              <a:extLst>
                <a:ext uri="{FF2B5EF4-FFF2-40B4-BE49-F238E27FC236}">
                  <a16:creationId xmlns:a16="http://schemas.microsoft.com/office/drawing/2014/main" id="{F6A340F3-637F-8481-606F-C0CD92CDEB82}"/>
                </a:ext>
              </a:extLst>
            </p:cNvPr>
            <p:cNvSpPr/>
            <p:nvPr/>
          </p:nvSpPr>
          <p:spPr>
            <a:xfrm>
              <a:off x="0" y="5111660"/>
              <a:ext cx="12217132" cy="27534"/>
            </a:xfrm>
            <a:custGeom>
              <a:avLst/>
              <a:gdLst/>
              <a:ahLst/>
              <a:cxnLst/>
              <a:rect l="l" t="t" r="r" b="b"/>
              <a:pathLst>
                <a:path w="285751" h="644" extrusionOk="0">
                  <a:moveTo>
                    <a:pt x="0" y="1"/>
                  </a:moveTo>
                  <a:lnTo>
                    <a:pt x="0" y="644"/>
                  </a:lnTo>
                  <a:lnTo>
                    <a:pt x="285750" y="644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Google Shape;399;p20">
              <a:extLst>
                <a:ext uri="{FF2B5EF4-FFF2-40B4-BE49-F238E27FC236}">
                  <a16:creationId xmlns:a16="http://schemas.microsoft.com/office/drawing/2014/main" id="{73C53330-EAA2-939E-94BF-046ECA3F1CB6}"/>
                </a:ext>
              </a:extLst>
            </p:cNvPr>
            <p:cNvSpPr/>
            <p:nvPr/>
          </p:nvSpPr>
          <p:spPr>
            <a:xfrm>
              <a:off x="853503" y="2339515"/>
              <a:ext cx="1777603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34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12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Google Shape;400;p20">
              <a:extLst>
                <a:ext uri="{FF2B5EF4-FFF2-40B4-BE49-F238E27FC236}">
                  <a16:creationId xmlns:a16="http://schemas.microsoft.com/office/drawing/2014/main" id="{C14A2D94-70E4-C615-6464-FA2BE46E4470}"/>
                </a:ext>
              </a:extLst>
            </p:cNvPr>
            <p:cNvSpPr/>
            <p:nvPr/>
          </p:nvSpPr>
          <p:spPr>
            <a:xfrm>
              <a:off x="853503" y="4466218"/>
              <a:ext cx="1777603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12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12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Google Shape;401;p20">
              <a:extLst>
                <a:ext uri="{FF2B5EF4-FFF2-40B4-BE49-F238E27FC236}">
                  <a16:creationId xmlns:a16="http://schemas.microsoft.com/office/drawing/2014/main" id="{C8461427-5450-DE2C-C4BE-8940A9F60088}"/>
                </a:ext>
              </a:extLst>
            </p:cNvPr>
            <p:cNvSpPr/>
            <p:nvPr/>
          </p:nvSpPr>
          <p:spPr>
            <a:xfrm>
              <a:off x="853503" y="2294197"/>
              <a:ext cx="1225814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0" y="8764"/>
                  </a:cubicBezTo>
                  <a:cubicBezTo>
                    <a:pt x="12930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Google Shape;402;p20">
              <a:extLst>
                <a:ext uri="{FF2B5EF4-FFF2-40B4-BE49-F238E27FC236}">
                  <a16:creationId xmlns:a16="http://schemas.microsoft.com/office/drawing/2014/main" id="{DBEEEFAC-42FC-7D64-BAB2-C96105E46361}"/>
                </a:ext>
              </a:extLst>
            </p:cNvPr>
            <p:cNvSpPr/>
            <p:nvPr/>
          </p:nvSpPr>
          <p:spPr>
            <a:xfrm>
              <a:off x="852990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1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1" y="14716"/>
                    <a:pt x="12692" y="14633"/>
                  </a:cubicBezTo>
                  <a:cubicBezTo>
                    <a:pt x="12942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Get Inspired!</a:t>
              </a:r>
            </a:p>
          </p:txBody>
        </p:sp>
        <p:sp>
          <p:nvSpPr>
            <p:cNvPr id="170" name="Google Shape;403;p20">
              <a:extLst>
                <a:ext uri="{FF2B5EF4-FFF2-40B4-BE49-F238E27FC236}">
                  <a16:creationId xmlns:a16="http://schemas.microsoft.com/office/drawing/2014/main" id="{AB2D1B59-DCFE-9E2B-AE37-2FF8774F6ED2}"/>
                </a:ext>
              </a:extLst>
            </p:cNvPr>
            <p:cNvSpPr/>
            <p:nvPr/>
          </p:nvSpPr>
          <p:spPr>
            <a:xfrm>
              <a:off x="950724" y="4611279"/>
              <a:ext cx="1583669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34" y="2989"/>
                    <a:pt x="2989" y="2989"/>
                  </a:cubicBezTo>
                  <a:lnTo>
                    <a:pt x="34040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Google Shape;404;p20">
              <a:extLst>
                <a:ext uri="{FF2B5EF4-FFF2-40B4-BE49-F238E27FC236}">
                  <a16:creationId xmlns:a16="http://schemas.microsoft.com/office/drawing/2014/main" id="{7DD3CF1A-039E-42F0-004D-86C786E42050}"/>
                </a:ext>
              </a:extLst>
            </p:cNvPr>
            <p:cNvSpPr/>
            <p:nvPr/>
          </p:nvSpPr>
          <p:spPr>
            <a:xfrm>
              <a:off x="1582446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Google Shape;405;p20">
              <a:extLst>
                <a:ext uri="{FF2B5EF4-FFF2-40B4-BE49-F238E27FC236}">
                  <a16:creationId xmlns:a16="http://schemas.microsoft.com/office/drawing/2014/main" id="{879A8D8C-491B-2120-4CD5-904E359325F6}"/>
                </a:ext>
              </a:extLst>
            </p:cNvPr>
            <p:cNvSpPr/>
            <p:nvPr/>
          </p:nvSpPr>
          <p:spPr>
            <a:xfrm>
              <a:off x="1650598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Google Shape;406;p20">
              <a:extLst>
                <a:ext uri="{FF2B5EF4-FFF2-40B4-BE49-F238E27FC236}">
                  <a16:creationId xmlns:a16="http://schemas.microsoft.com/office/drawing/2014/main" id="{EB089CAF-C286-EC62-E37F-2C590CD6E8D5}"/>
                </a:ext>
              </a:extLst>
            </p:cNvPr>
            <p:cNvSpPr/>
            <p:nvPr/>
          </p:nvSpPr>
          <p:spPr>
            <a:xfrm>
              <a:off x="159313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Google Shape;410;p20">
              <a:extLst>
                <a:ext uri="{FF2B5EF4-FFF2-40B4-BE49-F238E27FC236}">
                  <a16:creationId xmlns:a16="http://schemas.microsoft.com/office/drawing/2014/main" id="{9A3D5C17-FB8F-331D-3C30-F58D68DB9589}"/>
                </a:ext>
              </a:extLst>
            </p:cNvPr>
            <p:cNvSpPr/>
            <p:nvPr/>
          </p:nvSpPr>
          <p:spPr>
            <a:xfrm>
              <a:off x="3829101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39" y="1"/>
                  </a:moveTo>
                  <a:cubicBezTo>
                    <a:pt x="1679" y="1"/>
                    <a:pt x="0" y="1680"/>
                    <a:pt x="0" y="3751"/>
                  </a:cubicBezTo>
                  <a:cubicBezTo>
                    <a:pt x="0" y="5811"/>
                    <a:pt x="1679" y="7490"/>
                    <a:pt x="3739" y="7490"/>
                  </a:cubicBezTo>
                  <a:cubicBezTo>
                    <a:pt x="5811" y="7490"/>
                    <a:pt x="7489" y="5811"/>
                    <a:pt x="7489" y="3751"/>
                  </a:cubicBezTo>
                  <a:cubicBezTo>
                    <a:pt x="7489" y="1680"/>
                    <a:pt x="5811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Google Shape;411;p20">
              <a:extLst>
                <a:ext uri="{FF2B5EF4-FFF2-40B4-BE49-F238E27FC236}">
                  <a16:creationId xmlns:a16="http://schemas.microsoft.com/office/drawing/2014/main" id="{8845CBA4-6936-2467-6BDA-9596B0CCED9D}"/>
                </a:ext>
              </a:extLst>
            </p:cNvPr>
            <p:cNvSpPr/>
            <p:nvPr/>
          </p:nvSpPr>
          <p:spPr>
            <a:xfrm>
              <a:off x="3884593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41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41" y="4894"/>
                  </a:cubicBezTo>
                  <a:cubicBezTo>
                    <a:pt x="3798" y="4894"/>
                    <a:pt x="4894" y="3799"/>
                    <a:pt x="4894" y="2453"/>
                  </a:cubicBezTo>
                  <a:cubicBezTo>
                    <a:pt x="4894" y="1096"/>
                    <a:pt x="3798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Google Shape;412;p20">
              <a:extLst>
                <a:ext uri="{FF2B5EF4-FFF2-40B4-BE49-F238E27FC236}">
                  <a16:creationId xmlns:a16="http://schemas.microsoft.com/office/drawing/2014/main" id="{92D2B228-0CF8-A923-2368-828D122C7DF2}"/>
                </a:ext>
              </a:extLst>
            </p:cNvPr>
            <p:cNvSpPr/>
            <p:nvPr/>
          </p:nvSpPr>
          <p:spPr>
            <a:xfrm>
              <a:off x="3100158" y="2339515"/>
              <a:ext cx="1777646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34" y="0"/>
                  </a:moveTo>
                  <a:cubicBezTo>
                    <a:pt x="1048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3" y="50983"/>
                    <a:pt x="24" y="51066"/>
                  </a:cubicBezTo>
                  <a:cubicBezTo>
                    <a:pt x="48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6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Google Shape;413;p20">
              <a:extLst>
                <a:ext uri="{FF2B5EF4-FFF2-40B4-BE49-F238E27FC236}">
                  <a16:creationId xmlns:a16="http://schemas.microsoft.com/office/drawing/2014/main" id="{5F8305FA-7668-4215-9B82-2D42CE8FEC8D}"/>
                </a:ext>
              </a:extLst>
            </p:cNvPr>
            <p:cNvSpPr/>
            <p:nvPr/>
          </p:nvSpPr>
          <p:spPr>
            <a:xfrm>
              <a:off x="3100158" y="4466218"/>
              <a:ext cx="1777646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3" y="1239"/>
                    <a:pt x="24" y="1322"/>
                  </a:cubicBezTo>
                  <a:cubicBezTo>
                    <a:pt x="48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6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6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48" y="477"/>
                    <a:pt x="24" y="263"/>
                  </a:cubicBezTo>
                  <a:cubicBezTo>
                    <a:pt x="13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Google Shape;414;p20">
              <a:extLst>
                <a:ext uri="{FF2B5EF4-FFF2-40B4-BE49-F238E27FC236}">
                  <a16:creationId xmlns:a16="http://schemas.microsoft.com/office/drawing/2014/main" id="{E91C47F5-AE89-0ED8-59A7-8F2E6DD16A93}"/>
                </a:ext>
              </a:extLst>
            </p:cNvPr>
            <p:cNvSpPr/>
            <p:nvPr/>
          </p:nvSpPr>
          <p:spPr>
            <a:xfrm>
              <a:off x="3100158" y="2294197"/>
              <a:ext cx="1226327" cy="631783"/>
            </a:xfrm>
            <a:custGeom>
              <a:avLst/>
              <a:gdLst/>
              <a:ahLst/>
              <a:cxnLst/>
              <a:rect l="l" t="t" r="r" b="b"/>
              <a:pathLst>
                <a:path w="28683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3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98" y="9716"/>
                    <a:pt x="9561" y="8835"/>
                    <a:pt x="12681" y="8764"/>
                  </a:cubicBezTo>
                  <a:cubicBezTo>
                    <a:pt x="12935" y="8756"/>
                    <a:pt x="13156" y="8753"/>
                    <a:pt x="13337" y="8753"/>
                  </a:cubicBezTo>
                  <a:cubicBezTo>
                    <a:pt x="13701" y="8753"/>
                    <a:pt x="13907" y="8764"/>
                    <a:pt x="13907" y="8764"/>
                  </a:cubicBezTo>
                  <a:lnTo>
                    <a:pt x="21253" y="8764"/>
                  </a:lnTo>
                  <a:cubicBezTo>
                    <a:pt x="25278" y="8764"/>
                    <a:pt x="28623" y="5311"/>
                    <a:pt x="28671" y="977"/>
                  </a:cubicBezTo>
                  <a:cubicBezTo>
                    <a:pt x="28683" y="846"/>
                    <a:pt x="28683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71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Google Shape;415;p20">
              <a:extLst>
                <a:ext uri="{FF2B5EF4-FFF2-40B4-BE49-F238E27FC236}">
                  <a16:creationId xmlns:a16="http://schemas.microsoft.com/office/drawing/2014/main" id="{F0BA32DD-6240-B488-BEAC-6EFD40FFA191}"/>
                </a:ext>
              </a:extLst>
            </p:cNvPr>
            <p:cNvSpPr/>
            <p:nvPr/>
          </p:nvSpPr>
          <p:spPr>
            <a:xfrm>
              <a:off x="3100158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6" y="6965"/>
                  </a:cubicBezTo>
                  <a:cubicBezTo>
                    <a:pt x="13" y="7179"/>
                    <a:pt x="1" y="7406"/>
                    <a:pt x="1" y="7632"/>
                  </a:cubicBezTo>
                  <a:lnTo>
                    <a:pt x="1" y="20717"/>
                  </a:lnTo>
                  <a:cubicBezTo>
                    <a:pt x="1" y="20800"/>
                    <a:pt x="1" y="20895"/>
                    <a:pt x="1" y="20979"/>
                  </a:cubicBezTo>
                  <a:cubicBezTo>
                    <a:pt x="405" y="15431"/>
                    <a:pt x="9359" y="14716"/>
                    <a:pt x="12681" y="14633"/>
                  </a:cubicBezTo>
                  <a:cubicBezTo>
                    <a:pt x="12935" y="14629"/>
                    <a:pt x="13156" y="14627"/>
                    <a:pt x="13337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06" y="14633"/>
                    <a:pt x="28516" y="11537"/>
                    <a:pt x="28671" y="7608"/>
                  </a:cubicBezTo>
                  <a:lnTo>
                    <a:pt x="28671" y="7596"/>
                  </a:lnTo>
                  <a:cubicBezTo>
                    <a:pt x="28671" y="7537"/>
                    <a:pt x="28671" y="7477"/>
                    <a:pt x="28671" y="7418"/>
                  </a:cubicBezTo>
                  <a:cubicBezTo>
                    <a:pt x="28683" y="7287"/>
                    <a:pt x="28671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OER</a:t>
              </a:r>
            </a:p>
          </p:txBody>
        </p:sp>
        <p:sp>
          <p:nvSpPr>
            <p:cNvPr id="162" name="Google Shape;416;p20">
              <a:extLst>
                <a:ext uri="{FF2B5EF4-FFF2-40B4-BE49-F238E27FC236}">
                  <a16:creationId xmlns:a16="http://schemas.microsoft.com/office/drawing/2014/main" id="{3F82E59A-1A49-785C-16EE-8FA7A2BC1379}"/>
                </a:ext>
              </a:extLst>
            </p:cNvPr>
            <p:cNvSpPr/>
            <p:nvPr/>
          </p:nvSpPr>
          <p:spPr>
            <a:xfrm>
              <a:off x="3197378" y="4611279"/>
              <a:ext cx="1583712" cy="127836"/>
            </a:xfrm>
            <a:custGeom>
              <a:avLst/>
              <a:gdLst/>
              <a:ahLst/>
              <a:cxnLst/>
              <a:rect l="l" t="t" r="r" b="b"/>
              <a:pathLst>
                <a:path w="37042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6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Google Shape;417;p20">
              <a:extLst>
                <a:ext uri="{FF2B5EF4-FFF2-40B4-BE49-F238E27FC236}">
                  <a16:creationId xmlns:a16="http://schemas.microsoft.com/office/drawing/2014/main" id="{4B4E65B7-749D-17E9-5B85-2607BB69A905}"/>
                </a:ext>
              </a:extLst>
            </p:cNvPr>
            <p:cNvSpPr/>
            <p:nvPr/>
          </p:nvSpPr>
          <p:spPr>
            <a:xfrm>
              <a:off x="3839788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Google Shape;421;p20">
              <a:extLst>
                <a:ext uri="{FF2B5EF4-FFF2-40B4-BE49-F238E27FC236}">
                  <a16:creationId xmlns:a16="http://schemas.microsoft.com/office/drawing/2014/main" id="{43BABBD7-A68E-BCD2-F17F-E809308BDD3F}"/>
                </a:ext>
              </a:extLst>
            </p:cNvPr>
            <p:cNvSpPr/>
            <p:nvPr/>
          </p:nvSpPr>
          <p:spPr>
            <a:xfrm>
              <a:off x="5347309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3" y="0"/>
                  </a:moveTo>
                  <a:cubicBezTo>
                    <a:pt x="1037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" y="50983"/>
                    <a:pt x="13" y="51066"/>
                  </a:cubicBezTo>
                  <a:cubicBezTo>
                    <a:pt x="37" y="51280"/>
                    <a:pt x="84" y="51495"/>
                    <a:pt x="168" y="51697"/>
                  </a:cubicBezTo>
                  <a:cubicBezTo>
                    <a:pt x="525" y="52543"/>
                    <a:pt x="1346" y="53138"/>
                    <a:pt x="2323" y="53138"/>
                  </a:cubicBezTo>
                  <a:lnTo>
                    <a:pt x="39244" y="53138"/>
                  </a:lnTo>
                  <a:cubicBezTo>
                    <a:pt x="40530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30" y="0"/>
                    <a:pt x="3924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Google Shape;422;p20">
              <a:extLst>
                <a:ext uri="{FF2B5EF4-FFF2-40B4-BE49-F238E27FC236}">
                  <a16:creationId xmlns:a16="http://schemas.microsoft.com/office/drawing/2014/main" id="{E9D34153-3556-51F0-4E25-2E8E792A99F0}"/>
                </a:ext>
              </a:extLst>
            </p:cNvPr>
            <p:cNvSpPr/>
            <p:nvPr/>
          </p:nvSpPr>
          <p:spPr>
            <a:xfrm>
              <a:off x="5347309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" y="1239"/>
                    <a:pt x="13" y="1322"/>
                  </a:cubicBezTo>
                  <a:cubicBezTo>
                    <a:pt x="37" y="1536"/>
                    <a:pt x="84" y="1751"/>
                    <a:pt x="168" y="1953"/>
                  </a:cubicBezTo>
                  <a:cubicBezTo>
                    <a:pt x="525" y="2799"/>
                    <a:pt x="1346" y="3394"/>
                    <a:pt x="2323" y="3394"/>
                  </a:cubicBezTo>
                  <a:lnTo>
                    <a:pt x="39244" y="3394"/>
                  </a:lnTo>
                  <a:cubicBezTo>
                    <a:pt x="40530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30" y="2322"/>
                    <a:pt x="39244" y="2322"/>
                  </a:cubicBezTo>
                  <a:lnTo>
                    <a:pt x="2323" y="2322"/>
                  </a:lnTo>
                  <a:cubicBezTo>
                    <a:pt x="1346" y="2322"/>
                    <a:pt x="525" y="1727"/>
                    <a:pt x="168" y="882"/>
                  </a:cubicBezTo>
                  <a:cubicBezTo>
                    <a:pt x="84" y="691"/>
                    <a:pt x="37" y="477"/>
                    <a:pt x="13" y="263"/>
                  </a:cubicBezTo>
                  <a:cubicBezTo>
                    <a:pt x="1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Google Shape;423;p20">
              <a:extLst>
                <a:ext uri="{FF2B5EF4-FFF2-40B4-BE49-F238E27FC236}">
                  <a16:creationId xmlns:a16="http://schemas.microsoft.com/office/drawing/2014/main" id="{67B634D9-151C-E6C8-BCD1-30B0903993B8}"/>
                </a:ext>
              </a:extLst>
            </p:cNvPr>
            <p:cNvSpPr/>
            <p:nvPr/>
          </p:nvSpPr>
          <p:spPr>
            <a:xfrm>
              <a:off x="5347309" y="2294197"/>
              <a:ext cx="1225856" cy="631783"/>
            </a:xfrm>
            <a:custGeom>
              <a:avLst/>
              <a:gdLst/>
              <a:ahLst/>
              <a:cxnLst/>
              <a:rect l="l" t="t" r="r" b="b"/>
              <a:pathLst>
                <a:path w="28672" h="14777" extrusionOk="0">
                  <a:moveTo>
                    <a:pt x="72" y="1"/>
                  </a:moveTo>
                  <a:cubicBezTo>
                    <a:pt x="60" y="167"/>
                    <a:pt x="37" y="322"/>
                    <a:pt x="25" y="489"/>
                  </a:cubicBezTo>
                  <a:cubicBezTo>
                    <a:pt x="1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87" y="9716"/>
                    <a:pt x="9550" y="8835"/>
                    <a:pt x="12669" y="8764"/>
                  </a:cubicBezTo>
                  <a:cubicBezTo>
                    <a:pt x="12923" y="8756"/>
                    <a:pt x="13144" y="8753"/>
                    <a:pt x="13326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2" y="8764"/>
                  </a:lnTo>
                  <a:cubicBezTo>
                    <a:pt x="25266" y="8764"/>
                    <a:pt x="28612" y="5311"/>
                    <a:pt x="28671" y="977"/>
                  </a:cubicBezTo>
                  <a:cubicBezTo>
                    <a:pt x="28671" y="846"/>
                    <a:pt x="28671" y="715"/>
                    <a:pt x="28659" y="584"/>
                  </a:cubicBezTo>
                  <a:lnTo>
                    <a:pt x="28659" y="572"/>
                  </a:lnTo>
                  <a:cubicBezTo>
                    <a:pt x="28659" y="548"/>
                    <a:pt x="28659" y="513"/>
                    <a:pt x="28659" y="489"/>
                  </a:cubicBezTo>
                  <a:cubicBezTo>
                    <a:pt x="28659" y="394"/>
                    <a:pt x="28647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Google Shape;424;p20">
              <a:extLst>
                <a:ext uri="{FF2B5EF4-FFF2-40B4-BE49-F238E27FC236}">
                  <a16:creationId xmlns:a16="http://schemas.microsoft.com/office/drawing/2014/main" id="{E85EE4AD-F069-2097-9504-DEC3B18FF4BF}"/>
                </a:ext>
              </a:extLst>
            </p:cNvPr>
            <p:cNvSpPr/>
            <p:nvPr/>
          </p:nvSpPr>
          <p:spPr>
            <a:xfrm>
              <a:off x="5346796" y="1993900"/>
              <a:ext cx="1226369" cy="896946"/>
            </a:xfrm>
            <a:custGeom>
              <a:avLst/>
              <a:gdLst/>
              <a:ahLst/>
              <a:cxnLst/>
              <a:rect l="l" t="t" r="r" b="b"/>
              <a:pathLst>
                <a:path w="28684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7" y="6965"/>
                  </a:cubicBezTo>
                  <a:cubicBezTo>
                    <a:pt x="13" y="7179"/>
                    <a:pt x="13" y="7406"/>
                    <a:pt x="13" y="7632"/>
                  </a:cubicBezTo>
                  <a:lnTo>
                    <a:pt x="13" y="20717"/>
                  </a:lnTo>
                  <a:cubicBezTo>
                    <a:pt x="13" y="20800"/>
                    <a:pt x="1" y="20895"/>
                    <a:pt x="13" y="20979"/>
                  </a:cubicBezTo>
                  <a:cubicBezTo>
                    <a:pt x="406" y="15431"/>
                    <a:pt x="9371" y="14716"/>
                    <a:pt x="12681" y="14633"/>
                  </a:cubicBezTo>
                  <a:cubicBezTo>
                    <a:pt x="12935" y="14629"/>
                    <a:pt x="13156" y="14627"/>
                    <a:pt x="13338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4" y="14633"/>
                  </a:lnTo>
                  <a:cubicBezTo>
                    <a:pt x="25218" y="14633"/>
                    <a:pt x="28528" y="11537"/>
                    <a:pt x="28671" y="7608"/>
                  </a:cubicBezTo>
                  <a:lnTo>
                    <a:pt x="28671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3" y="3084"/>
                    <a:pt x="25290" y="0"/>
                    <a:pt x="21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EOSC</a:t>
              </a:r>
            </a:p>
          </p:txBody>
        </p:sp>
        <p:sp>
          <p:nvSpPr>
            <p:cNvPr id="150" name="Google Shape;425;p20">
              <a:extLst>
                <a:ext uri="{FF2B5EF4-FFF2-40B4-BE49-F238E27FC236}">
                  <a16:creationId xmlns:a16="http://schemas.microsoft.com/office/drawing/2014/main" id="{AFC0EB86-6A85-834A-D994-4C9125B72C87}"/>
                </a:ext>
              </a:extLst>
            </p:cNvPr>
            <p:cNvSpPr/>
            <p:nvPr/>
          </p:nvSpPr>
          <p:spPr>
            <a:xfrm>
              <a:off x="544406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5" y="2989"/>
                    <a:pt x="3000" y="2989"/>
                  </a:cubicBezTo>
                  <a:lnTo>
                    <a:pt x="34052" y="2989"/>
                  </a:lnTo>
                  <a:cubicBezTo>
                    <a:pt x="35707" y="2989"/>
                    <a:pt x="37040" y="1656"/>
                    <a:pt x="3704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Google Shape;426;p20">
              <a:extLst>
                <a:ext uri="{FF2B5EF4-FFF2-40B4-BE49-F238E27FC236}">
                  <a16:creationId xmlns:a16="http://schemas.microsoft.com/office/drawing/2014/main" id="{3F1D8D20-BF5B-1F6A-F8FC-92F69F1689D9}"/>
                </a:ext>
              </a:extLst>
            </p:cNvPr>
            <p:cNvSpPr/>
            <p:nvPr/>
          </p:nvSpPr>
          <p:spPr>
            <a:xfrm>
              <a:off x="6075738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51" y="1"/>
                  </a:moveTo>
                  <a:cubicBezTo>
                    <a:pt x="1679" y="1"/>
                    <a:pt x="1" y="1680"/>
                    <a:pt x="1" y="3751"/>
                  </a:cubicBezTo>
                  <a:cubicBezTo>
                    <a:pt x="1" y="5811"/>
                    <a:pt x="1679" y="7490"/>
                    <a:pt x="3751" y="7490"/>
                  </a:cubicBezTo>
                  <a:cubicBezTo>
                    <a:pt x="5811" y="7490"/>
                    <a:pt x="7490" y="5811"/>
                    <a:pt x="7490" y="3751"/>
                  </a:cubicBezTo>
                  <a:cubicBezTo>
                    <a:pt x="7490" y="1680"/>
                    <a:pt x="5811" y="1"/>
                    <a:pt x="37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Google Shape;427;p20">
              <a:extLst>
                <a:ext uri="{FF2B5EF4-FFF2-40B4-BE49-F238E27FC236}">
                  <a16:creationId xmlns:a16="http://schemas.microsoft.com/office/drawing/2014/main" id="{53599157-3059-B49C-97EC-AFA65F782A62}"/>
                </a:ext>
              </a:extLst>
            </p:cNvPr>
            <p:cNvSpPr/>
            <p:nvPr/>
          </p:nvSpPr>
          <p:spPr>
            <a:xfrm>
              <a:off x="6131232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53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53" y="4894"/>
                  </a:cubicBezTo>
                  <a:cubicBezTo>
                    <a:pt x="3799" y="4894"/>
                    <a:pt x="4894" y="3799"/>
                    <a:pt x="4894" y="2453"/>
                  </a:cubicBezTo>
                  <a:cubicBezTo>
                    <a:pt x="4894" y="1096"/>
                    <a:pt x="3799" y="1"/>
                    <a:pt x="24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Google Shape;428;p20">
              <a:extLst>
                <a:ext uri="{FF2B5EF4-FFF2-40B4-BE49-F238E27FC236}">
                  <a16:creationId xmlns:a16="http://schemas.microsoft.com/office/drawing/2014/main" id="{528A080D-F2B3-74C2-7722-E3E9EEEFA3F5}"/>
                </a:ext>
              </a:extLst>
            </p:cNvPr>
            <p:cNvSpPr/>
            <p:nvPr/>
          </p:nvSpPr>
          <p:spPr>
            <a:xfrm>
              <a:off x="6086427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1" y="0"/>
                  </a:moveTo>
                  <a:lnTo>
                    <a:pt x="3501" y="6715"/>
                  </a:lnTo>
                  <a:lnTo>
                    <a:pt x="699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Google Shape;432;p20">
              <a:extLst>
                <a:ext uri="{FF2B5EF4-FFF2-40B4-BE49-F238E27FC236}">
                  <a16:creationId xmlns:a16="http://schemas.microsoft.com/office/drawing/2014/main" id="{A22B8D46-BA25-0C1B-3F6F-4B4DD90E785D}"/>
                </a:ext>
              </a:extLst>
            </p:cNvPr>
            <p:cNvSpPr/>
            <p:nvPr/>
          </p:nvSpPr>
          <p:spPr>
            <a:xfrm>
              <a:off x="8323371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8" y="1"/>
                    <a:pt x="1" y="1680"/>
                    <a:pt x="1" y="3751"/>
                  </a:cubicBezTo>
                  <a:cubicBezTo>
                    <a:pt x="1" y="5811"/>
                    <a:pt x="1668" y="7490"/>
                    <a:pt x="3739" y="7490"/>
                  </a:cubicBezTo>
                  <a:cubicBezTo>
                    <a:pt x="5799" y="7490"/>
                    <a:pt x="7478" y="5811"/>
                    <a:pt x="7478" y="3751"/>
                  </a:cubicBezTo>
                  <a:cubicBezTo>
                    <a:pt x="7478" y="1680"/>
                    <a:pt x="5799" y="1"/>
                    <a:pt x="3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Google Shape;433;p20">
              <a:extLst>
                <a:ext uri="{FF2B5EF4-FFF2-40B4-BE49-F238E27FC236}">
                  <a16:creationId xmlns:a16="http://schemas.microsoft.com/office/drawing/2014/main" id="{71B61872-06DE-5F0E-A131-56A81760C98D}"/>
                </a:ext>
              </a:extLst>
            </p:cNvPr>
            <p:cNvSpPr/>
            <p:nvPr/>
          </p:nvSpPr>
          <p:spPr>
            <a:xfrm>
              <a:off x="8378865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1" y="1"/>
                  </a:moveTo>
                  <a:cubicBezTo>
                    <a:pt x="1084" y="1"/>
                    <a:pt x="1" y="1096"/>
                    <a:pt x="1" y="2453"/>
                  </a:cubicBezTo>
                  <a:cubicBezTo>
                    <a:pt x="1" y="3799"/>
                    <a:pt x="1084" y="4894"/>
                    <a:pt x="2441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Google Shape;434;p20">
              <a:extLst>
                <a:ext uri="{FF2B5EF4-FFF2-40B4-BE49-F238E27FC236}">
                  <a16:creationId xmlns:a16="http://schemas.microsoft.com/office/drawing/2014/main" id="{B7801261-00FD-A7A1-9A33-33F3ECA0DA42}"/>
                </a:ext>
              </a:extLst>
            </p:cNvPr>
            <p:cNvSpPr/>
            <p:nvPr/>
          </p:nvSpPr>
          <p:spPr>
            <a:xfrm>
              <a:off x="7594472" y="2339515"/>
              <a:ext cx="1777602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22" y="0"/>
                  </a:moveTo>
                  <a:cubicBezTo>
                    <a:pt x="1036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5" y="51495"/>
                    <a:pt x="179" y="51697"/>
                  </a:cubicBezTo>
                  <a:cubicBezTo>
                    <a:pt x="524" y="52543"/>
                    <a:pt x="1357" y="53138"/>
                    <a:pt x="2322" y="53138"/>
                  </a:cubicBezTo>
                  <a:lnTo>
                    <a:pt x="39243" y="53138"/>
                  </a:lnTo>
                  <a:cubicBezTo>
                    <a:pt x="40529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29" y="0"/>
                    <a:pt x="392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Google Shape;435;p20">
              <a:extLst>
                <a:ext uri="{FF2B5EF4-FFF2-40B4-BE49-F238E27FC236}">
                  <a16:creationId xmlns:a16="http://schemas.microsoft.com/office/drawing/2014/main" id="{01C3C1D3-9371-8C32-B5CF-1F68F5A2B6EC}"/>
                </a:ext>
              </a:extLst>
            </p:cNvPr>
            <p:cNvSpPr/>
            <p:nvPr/>
          </p:nvSpPr>
          <p:spPr>
            <a:xfrm>
              <a:off x="7594472" y="4466218"/>
              <a:ext cx="1777602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5" y="1751"/>
                    <a:pt x="179" y="1953"/>
                  </a:cubicBezTo>
                  <a:cubicBezTo>
                    <a:pt x="524" y="2799"/>
                    <a:pt x="1357" y="3394"/>
                    <a:pt x="2322" y="3394"/>
                  </a:cubicBezTo>
                  <a:lnTo>
                    <a:pt x="39243" y="3394"/>
                  </a:lnTo>
                  <a:cubicBezTo>
                    <a:pt x="40529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29" y="2322"/>
                    <a:pt x="39243" y="2322"/>
                  </a:cubicBezTo>
                  <a:lnTo>
                    <a:pt x="2322" y="2322"/>
                  </a:lnTo>
                  <a:cubicBezTo>
                    <a:pt x="1357" y="2322"/>
                    <a:pt x="524" y="1727"/>
                    <a:pt x="179" y="882"/>
                  </a:cubicBezTo>
                  <a:cubicBezTo>
                    <a:pt x="95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Google Shape;436;p20">
              <a:extLst>
                <a:ext uri="{FF2B5EF4-FFF2-40B4-BE49-F238E27FC236}">
                  <a16:creationId xmlns:a16="http://schemas.microsoft.com/office/drawing/2014/main" id="{4FAA45D9-1E85-F6FC-BA91-67994E9E17D5}"/>
                </a:ext>
              </a:extLst>
            </p:cNvPr>
            <p:cNvSpPr/>
            <p:nvPr/>
          </p:nvSpPr>
          <p:spPr>
            <a:xfrm>
              <a:off x="7594472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3" y="1"/>
                  </a:moveTo>
                  <a:cubicBezTo>
                    <a:pt x="60" y="167"/>
                    <a:pt x="36" y="322"/>
                    <a:pt x="24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68" y="8764"/>
                  </a:cubicBezTo>
                  <a:cubicBezTo>
                    <a:pt x="12922" y="8756"/>
                    <a:pt x="13143" y="8753"/>
                    <a:pt x="13325" y="8753"/>
                  </a:cubicBezTo>
                  <a:cubicBezTo>
                    <a:pt x="13688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0" y="977"/>
                  </a:cubicBezTo>
                  <a:cubicBezTo>
                    <a:pt x="28670" y="846"/>
                    <a:pt x="28670" y="715"/>
                    <a:pt x="28670" y="584"/>
                  </a:cubicBezTo>
                  <a:lnTo>
                    <a:pt x="28670" y="572"/>
                  </a:lnTo>
                  <a:cubicBezTo>
                    <a:pt x="28670" y="548"/>
                    <a:pt x="28658" y="513"/>
                    <a:pt x="28658" y="489"/>
                  </a:cubicBezTo>
                  <a:cubicBezTo>
                    <a:pt x="28658" y="394"/>
                    <a:pt x="28658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Google Shape;437;p20">
              <a:extLst>
                <a:ext uri="{FF2B5EF4-FFF2-40B4-BE49-F238E27FC236}">
                  <a16:creationId xmlns:a16="http://schemas.microsoft.com/office/drawing/2014/main" id="{EF7A1274-732B-D655-6C72-9C0564291033}"/>
                </a:ext>
              </a:extLst>
            </p:cNvPr>
            <p:cNvSpPr/>
            <p:nvPr/>
          </p:nvSpPr>
          <p:spPr>
            <a:xfrm>
              <a:off x="7593959" y="1993900"/>
              <a:ext cx="1226326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44" y="0"/>
                    <a:pt x="369" y="3060"/>
                    <a:pt x="36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0" y="14716"/>
                    <a:pt x="12680" y="14633"/>
                  </a:cubicBezTo>
                  <a:cubicBezTo>
                    <a:pt x="12934" y="14629"/>
                    <a:pt x="13155" y="14627"/>
                    <a:pt x="13337" y="14627"/>
                  </a:cubicBezTo>
                  <a:cubicBezTo>
                    <a:pt x="13700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2" y="7608"/>
                  </a:cubicBezTo>
                  <a:lnTo>
                    <a:pt x="28682" y="7596"/>
                  </a:lnTo>
                  <a:cubicBezTo>
                    <a:pt x="28682" y="7537"/>
                    <a:pt x="28682" y="7477"/>
                    <a:pt x="28682" y="7418"/>
                  </a:cubicBezTo>
                  <a:cubicBezTo>
                    <a:pt x="28682" y="7287"/>
                    <a:pt x="28682" y="7156"/>
                    <a:pt x="28682" y="7025"/>
                  </a:cubicBezTo>
                  <a:cubicBezTo>
                    <a:pt x="28682" y="7013"/>
                    <a:pt x="28682" y="6989"/>
                    <a:pt x="28670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General</a:t>
              </a:r>
            </a:p>
          </p:txBody>
        </p:sp>
        <p:sp>
          <p:nvSpPr>
            <p:cNvPr id="142" name="Google Shape;438;p20">
              <a:extLst>
                <a:ext uri="{FF2B5EF4-FFF2-40B4-BE49-F238E27FC236}">
                  <a16:creationId xmlns:a16="http://schemas.microsoft.com/office/drawing/2014/main" id="{EC20D503-282A-5A92-A326-905EB5714216}"/>
                </a:ext>
              </a:extLst>
            </p:cNvPr>
            <p:cNvSpPr/>
            <p:nvPr/>
          </p:nvSpPr>
          <p:spPr>
            <a:xfrm>
              <a:off x="769143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6" y="2989"/>
                    <a:pt x="3001" y="2989"/>
                  </a:cubicBezTo>
                  <a:lnTo>
                    <a:pt x="34052" y="2989"/>
                  </a:lnTo>
                  <a:cubicBezTo>
                    <a:pt x="35707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Google Shape;439;p20">
              <a:extLst>
                <a:ext uri="{FF2B5EF4-FFF2-40B4-BE49-F238E27FC236}">
                  <a16:creationId xmlns:a16="http://schemas.microsoft.com/office/drawing/2014/main" id="{E63A62E9-EA96-3B8E-026B-24CF078918BB}"/>
                </a:ext>
              </a:extLst>
            </p:cNvPr>
            <p:cNvSpPr/>
            <p:nvPr/>
          </p:nvSpPr>
          <p:spPr>
            <a:xfrm>
              <a:off x="8333590" y="4739067"/>
              <a:ext cx="298811" cy="287139"/>
            </a:xfrm>
            <a:custGeom>
              <a:avLst/>
              <a:gdLst/>
              <a:ahLst/>
              <a:cxnLst/>
              <a:rect l="l" t="t" r="r" b="b"/>
              <a:pathLst>
                <a:path w="6989" h="6716" extrusionOk="0">
                  <a:moveTo>
                    <a:pt x="0" y="0"/>
                  </a:moveTo>
                  <a:lnTo>
                    <a:pt x="3500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Google Shape;443;p20">
              <a:extLst>
                <a:ext uri="{FF2B5EF4-FFF2-40B4-BE49-F238E27FC236}">
                  <a16:creationId xmlns:a16="http://schemas.microsoft.com/office/drawing/2014/main" id="{B0264D97-3F3B-8973-13BB-31855F614FF6}"/>
                </a:ext>
              </a:extLst>
            </p:cNvPr>
            <p:cNvSpPr/>
            <p:nvPr/>
          </p:nvSpPr>
          <p:spPr>
            <a:xfrm>
              <a:off x="9841583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2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22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Google Shape;444;p20">
              <a:extLst>
                <a:ext uri="{FF2B5EF4-FFF2-40B4-BE49-F238E27FC236}">
                  <a16:creationId xmlns:a16="http://schemas.microsoft.com/office/drawing/2014/main" id="{84040EE1-0AAA-09BB-4554-1D0C4ABAA12C}"/>
                </a:ext>
              </a:extLst>
            </p:cNvPr>
            <p:cNvSpPr/>
            <p:nvPr/>
          </p:nvSpPr>
          <p:spPr>
            <a:xfrm>
              <a:off x="9841583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22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22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Google Shape;445;p20">
              <a:extLst>
                <a:ext uri="{FF2B5EF4-FFF2-40B4-BE49-F238E27FC236}">
                  <a16:creationId xmlns:a16="http://schemas.microsoft.com/office/drawing/2014/main" id="{FF65E957-B9E8-9073-8A5C-C4F33F854325}"/>
                </a:ext>
              </a:extLst>
            </p:cNvPr>
            <p:cNvSpPr/>
            <p:nvPr/>
          </p:nvSpPr>
          <p:spPr>
            <a:xfrm>
              <a:off x="9841583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1" y="8764"/>
                  </a:cubicBezTo>
                  <a:cubicBezTo>
                    <a:pt x="12931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6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Google Shape;446;p20">
              <a:extLst>
                <a:ext uri="{FF2B5EF4-FFF2-40B4-BE49-F238E27FC236}">
                  <a16:creationId xmlns:a16="http://schemas.microsoft.com/office/drawing/2014/main" id="{E3400D42-1EEC-636F-7CBC-143182BB37FC}"/>
                </a:ext>
              </a:extLst>
            </p:cNvPr>
            <p:cNvSpPr/>
            <p:nvPr/>
          </p:nvSpPr>
          <p:spPr>
            <a:xfrm>
              <a:off x="9841070" y="1993900"/>
              <a:ext cx="1320622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2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1" y="20895"/>
                    <a:pt x="12" y="20979"/>
                  </a:cubicBezTo>
                  <a:cubicBezTo>
                    <a:pt x="417" y="15431"/>
                    <a:pt x="9371" y="14716"/>
                    <a:pt x="12693" y="14633"/>
                  </a:cubicBezTo>
                  <a:cubicBezTo>
                    <a:pt x="12943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Multimedia</a:t>
              </a:r>
            </a:p>
          </p:txBody>
        </p:sp>
        <p:sp>
          <p:nvSpPr>
            <p:cNvPr id="130" name="Google Shape;447;p20">
              <a:extLst>
                <a:ext uri="{FF2B5EF4-FFF2-40B4-BE49-F238E27FC236}">
                  <a16:creationId xmlns:a16="http://schemas.microsoft.com/office/drawing/2014/main" id="{177C84C0-3A9D-893D-17DB-2B4A75207971}"/>
                </a:ext>
              </a:extLst>
            </p:cNvPr>
            <p:cNvSpPr/>
            <p:nvPr/>
          </p:nvSpPr>
          <p:spPr>
            <a:xfrm>
              <a:off x="9938804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Google Shape;448;p20">
              <a:extLst>
                <a:ext uri="{FF2B5EF4-FFF2-40B4-BE49-F238E27FC236}">
                  <a16:creationId xmlns:a16="http://schemas.microsoft.com/office/drawing/2014/main" id="{73004E57-3588-8A63-353A-5454E16FEE54}"/>
                </a:ext>
              </a:extLst>
            </p:cNvPr>
            <p:cNvSpPr/>
            <p:nvPr/>
          </p:nvSpPr>
          <p:spPr>
            <a:xfrm>
              <a:off x="10570525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Google Shape;449;p20">
              <a:extLst>
                <a:ext uri="{FF2B5EF4-FFF2-40B4-BE49-F238E27FC236}">
                  <a16:creationId xmlns:a16="http://schemas.microsoft.com/office/drawing/2014/main" id="{515B766B-D574-6D27-0128-57FD149E11C5}"/>
                </a:ext>
              </a:extLst>
            </p:cNvPr>
            <p:cNvSpPr/>
            <p:nvPr/>
          </p:nvSpPr>
          <p:spPr>
            <a:xfrm>
              <a:off x="10625976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3" y="3799"/>
                    <a:pt x="4883" y="2453"/>
                  </a:cubicBezTo>
                  <a:cubicBezTo>
                    <a:pt x="4883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Google Shape;450;p20">
              <a:extLst>
                <a:ext uri="{FF2B5EF4-FFF2-40B4-BE49-F238E27FC236}">
                  <a16:creationId xmlns:a16="http://schemas.microsoft.com/office/drawing/2014/main" id="{0A5ECE44-3D45-52A8-FB65-F3A0CE9C98AE}"/>
                </a:ext>
              </a:extLst>
            </p:cNvPr>
            <p:cNvSpPr/>
            <p:nvPr/>
          </p:nvSpPr>
          <p:spPr>
            <a:xfrm>
              <a:off x="1058121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33DAFEF-D3B4-1A8D-0CC7-D86E2CE14B4A}"/>
                </a:ext>
              </a:extLst>
            </p:cNvPr>
            <p:cNvSpPr txBox="1"/>
            <p:nvPr/>
          </p:nvSpPr>
          <p:spPr>
            <a:xfrm>
              <a:off x="9874577" y="3137769"/>
              <a:ext cx="171165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Provide for all learning modalities: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Read/write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Auditory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Visual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Kinesthetic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0EC55DA-EAD0-6523-A114-72344BBE924F}"/>
                </a:ext>
              </a:extLst>
            </p:cNvPr>
            <p:cNvSpPr txBox="1"/>
            <p:nvPr/>
          </p:nvSpPr>
          <p:spPr>
            <a:xfrm>
              <a:off x="7705247" y="2874310"/>
              <a:ext cx="1556052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5"/>
                </a:rPr>
                <a:t>Creative Commons Search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content provided under a CC license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6"/>
                </a:rPr>
                <a:t>Zenodo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a multi-disciplinary open repository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7"/>
                </a:rPr>
                <a:t>OSF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a free, open platform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B77969C-84F8-317F-2A3B-97CF5825D4C2}"/>
                </a:ext>
              </a:extLst>
            </p:cNvPr>
            <p:cNvSpPr txBox="1"/>
            <p:nvPr/>
          </p:nvSpPr>
          <p:spPr>
            <a:xfrm>
              <a:off x="3210955" y="3137769"/>
              <a:ext cx="155605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8"/>
                </a:rPr>
                <a:t>DOAB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9"/>
                </a:rPr>
                <a:t>MERLOT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0"/>
                </a:rPr>
                <a:t>OASIS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1"/>
                </a:rPr>
                <a:t>OER Commons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2"/>
                </a:rPr>
                <a:t>OERTX</a:t>
              </a:r>
              <a:r>
                <a:rPr lang="en-GB" sz="1200" dirty="0">
                  <a:hlinkClick r:id="rId13"/>
                </a:rPr>
                <a:t> CORA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4"/>
                </a:rPr>
                <a:t>GALILEO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5"/>
                </a:rPr>
                <a:t>FORRT</a:t>
              </a:r>
              <a:endParaRPr lang="en-GB" sz="12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5ED86F2-850E-51AB-AC35-6F83A8011A2B}"/>
                </a:ext>
              </a:extLst>
            </p:cNvPr>
            <p:cNvSpPr txBox="1"/>
            <p:nvPr/>
          </p:nvSpPr>
          <p:spPr>
            <a:xfrm>
              <a:off x="5373835" y="2946318"/>
              <a:ext cx="155605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200" dirty="0">
                  <a:hlinkClick r:id="rId16"/>
                </a:rPr>
                <a:t>EOSC Training catalogue on the EOSC Marketplace</a:t>
              </a:r>
              <a:endParaRPr lang="en-GB" sz="1200" dirty="0"/>
            </a:p>
            <a:p>
              <a:endParaRPr lang="en-GB" sz="1200" dirty="0"/>
            </a:p>
            <a:p>
              <a:r>
                <a:rPr lang="en-GB" sz="1200" dirty="0"/>
                <a:t>Most EOSC projects have their own training catalogues and/or platforms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D6C8A0F9-5988-2415-6C10-2E998B78BEB9}"/>
                </a:ext>
              </a:extLst>
            </p:cNvPr>
            <p:cNvSpPr txBox="1"/>
            <p:nvPr/>
          </p:nvSpPr>
          <p:spPr>
            <a:xfrm>
              <a:off x="794769" y="3018326"/>
              <a:ext cx="1711657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There is no one key to rule them all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Discovery is a lengthy, windy process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Closed learning resources have value too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2 - Discover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58ED8C-E410-C141-A6E2-66536F92D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6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00"/>
    </mc:Choice>
    <mc:Fallback>
      <p:transition spd="slow" advTm="13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4176464"/>
            <a:chOff x="354317" y="2060848"/>
            <a:chExt cx="11483366" cy="4176464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Feedback form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2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1021463" y="2566208"/>
                  <a:ext cx="1086694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Facilitation Guide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Learning unit plan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Hunter’s Model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Content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Notebook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Slides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Activities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Quiz questions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Strategy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content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Prepare a </a:t>
              </a:r>
              <a:r>
                <a:rPr lang="en-US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syllabus</a:t>
              </a:r>
              <a:endParaRPr 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06921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granular learning resources that can be easily reused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245204"/>
              <a:ext cx="1960405" cy="8740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 document that represents the trainers view and aims to enable a smooth and efficient training.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10109250" y="4604345"/>
              <a:ext cx="171165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Learners should be able to provide feedback on what worked well and what should be improved in the training and learning materials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3 - Design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A1A1795-F01D-3044-A4F6-8E0159A06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6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257"/>
    </mc:Choice>
    <mc:Fallback>
      <p:transition spd="slow" advTm="171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89E5911-19D1-F047-A089-F3FA60DA73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2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84"/>
    </mc:Choice>
    <mc:Fallback>
      <p:transition spd="slow" advTm="39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6C96ED-44CC-CA46-A9F7-032B1C41E6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960"/>
    </mc:Choice>
    <mc:Fallback>
      <p:transition spd="slow" advTm="117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Accessibility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Tools &amp; Formats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Internal QA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</a:t>
                      </a:r>
                      <a:r>
                        <a:rPr lang="en-US" altLang="ko-KR" sz="1400" b="1" dirty="0" err="1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FInalise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Lora" pitchFamily="2" charset="0"/>
                        <a:cs typeface="Arial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2043089" y="2001369"/>
                <a:ext cx="457200" cy="505019"/>
                <a:chOff x="-60988625" y="2310475"/>
                <a:chExt cx="316650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60988625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60947675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60947675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60947675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60947675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60740525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1055440" y="3577332"/>
              <a:ext cx="1923915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Editable vs Final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Open file formats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Web &amp; Multimedia friendly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 versioning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Collaborative environment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Straightforward conflict resolution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Self-assessment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Quantitative: required elements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Qualitative: per LU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726984"/>
              <a:ext cx="1756864" cy="9002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838530" y="3726984"/>
              <a:ext cx="1756864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Cover the </a:t>
              </a:r>
              <a:r>
                <a:rPr 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widest range of learner</a:t>
              </a: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 variability</a:t>
              </a:r>
            </a:p>
            <a:p>
              <a:pPr marL="0" marR="0" algn="ctr"/>
              <a:r>
                <a:rPr lang="en-US" sz="10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w+w</a:t>
              </a: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/o assistive technology</a:t>
              </a:r>
            </a:p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W3C WCAG 2.1(2.2)</a:t>
              </a:r>
            </a:p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PDF/UA</a:t>
              </a:r>
            </a:p>
            <a:p>
              <a:pPr marL="0" marR="0" algn="ctr"/>
              <a:r>
                <a:rPr lang="en-US" sz="1050" dirty="0">
                  <a:solidFill>
                    <a:srgbClr val="E6017D"/>
                  </a:solidFill>
                  <a:latin typeface="Lora" pitchFamily="2" charset="0"/>
                </a:rPr>
                <a:t>Use accessibility evaluation tools!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3597" y="1831343"/>
            <a:ext cx="1073605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4 - Produce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FBC457C-8761-7C44-9D52-FB1F7109CC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63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298"/>
    </mc:Choice>
    <mc:Fallback>
      <p:transition spd="slow" advTm="139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1728</Words>
  <Application>Microsoft Macintosh PowerPoint</Application>
  <PresentationFormat>Widescreen</PresentationFormat>
  <Paragraphs>426</Paragraphs>
  <Slides>27</Slides>
  <Notes>12</Notes>
  <HiddenSlides>0</HiddenSlides>
  <MMClips>27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Century Gothic</vt:lpstr>
      <vt:lpstr>Lora</vt:lpstr>
      <vt:lpstr>Tema di Office</vt:lpstr>
      <vt:lpstr>1_Tema di Office</vt:lpstr>
      <vt:lpstr>FAIR-by-Design Methodology</vt:lpstr>
      <vt:lpstr>FAIR-by-Design Methodology</vt:lpstr>
      <vt:lpstr>1 - Prepare</vt:lpstr>
      <vt:lpstr>The RDA Minimal Metadata for Learning Resources</vt:lpstr>
      <vt:lpstr>2 - Discover</vt:lpstr>
      <vt:lpstr>3 - Design</vt:lpstr>
      <vt:lpstr>HUNTER MODEL</vt:lpstr>
      <vt:lpstr>Logical organisation</vt:lpstr>
      <vt:lpstr>4 - Produce</vt:lpstr>
      <vt:lpstr>5 - Publish</vt:lpstr>
      <vt:lpstr>6 - Verify</vt:lpstr>
      <vt:lpstr>Continuous Improvement</vt:lpstr>
      <vt:lpstr>FAIR-by-Design Methodology How-Tos</vt:lpstr>
      <vt:lpstr>What about FAIR software objects?</vt:lpstr>
      <vt:lpstr>PowerPoint Presentation</vt:lpstr>
      <vt:lpstr>FAIR-by-Design Methodology Learning materials -&gt; Research software </vt:lpstr>
      <vt:lpstr>1 – Prepare (Requirement analysis and resource planning)</vt:lpstr>
      <vt:lpstr>Metadata for Research Software</vt:lpstr>
      <vt:lpstr>2 – Discover (Software Reuse)</vt:lpstr>
      <vt:lpstr>3 – Design (Software architecture)</vt:lpstr>
      <vt:lpstr>Logical organisation</vt:lpstr>
      <vt:lpstr>4 – Produce (Develop and Test)</vt:lpstr>
      <vt:lpstr>5 – Publish (Deploy Release)</vt:lpstr>
      <vt:lpstr>6 – Verify (FAIR assessment)</vt:lpstr>
      <vt:lpstr>Continuous Improvement</vt:lpstr>
      <vt:lpstr>Help us improve</vt:lpstr>
      <vt:lpstr>Thank you! Questions?  Credit: Some of the slides in this presentation were created by SlideEgg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</dc:title>
  <dc:creator>Sonja Filiposka</dc:creator>
  <cp:lastModifiedBy>Sonja Filiposka</cp:lastModifiedBy>
  <cp:revision>9</cp:revision>
  <dcterms:created xsi:type="dcterms:W3CDTF">2024-02-07T09:55:29Z</dcterms:created>
  <dcterms:modified xsi:type="dcterms:W3CDTF">2024-02-16T10:27:57Z</dcterms:modified>
</cp:coreProperties>
</file>

<file path=docProps/thumbnail.jpeg>
</file>